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3" r:id="rId3"/>
    <p:sldId id="257" r:id="rId4"/>
    <p:sldId id="268" r:id="rId5"/>
    <p:sldId id="274" r:id="rId6"/>
    <p:sldId id="275" r:id="rId7"/>
    <p:sldId id="276" r:id="rId8"/>
    <p:sldId id="282" r:id="rId9"/>
    <p:sldId id="284" r:id="rId10"/>
    <p:sldId id="285" r:id="rId11"/>
    <p:sldId id="286" r:id="rId12"/>
    <p:sldId id="281" r:id="rId13"/>
    <p:sldId id="277" r:id="rId14"/>
    <p:sldId id="278" r:id="rId15"/>
    <p:sldId id="279" r:id="rId16"/>
    <p:sldId id="269" r:id="rId17"/>
    <p:sldId id="283" r:id="rId18"/>
    <p:sldId id="272" r:id="rId19"/>
  </p:sldIdLst>
  <p:sldSz cx="9144000" cy="6858000" type="screen4x3"/>
  <p:notesSz cx="6761163" cy="99425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5" d="100"/>
          <a:sy n="105" d="100"/>
        </p:scale>
        <p:origin x="11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he-IL" smtClean="0"/>
              <a:t>לחץ כדי לערוך סגנון כותרת של תבנית בסיס</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Date Placeholder 3"/>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he-IL" smtClean="0"/>
              <a:t>לחץ כדי לערוך סגנון כותרת של תבנית בסיס</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28987AB-7030-4B1F-ACC3-7945BF8C621C}"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8A6D85D1-A4EE-4BF3-AF3E-211FAD967638}" type="datetimeFigureOut">
              <a:rPr lang="he-IL" smtClean="0"/>
              <a:t>כ"ג/סיון/תשע"ח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28987AB-7030-4B1F-ACC3-7945BF8C621C}" type="slidenum">
              <a:rPr lang="he-IL" smtClean="0"/>
              <a:t>‹#›</a:t>
            </a:fld>
            <a:endParaRPr lang="he-IL"/>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he-IL" smtClean="0"/>
              <a:t>לחץ על הסמל כדי להוסיף תמונה</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8A6D85D1-A4EE-4BF3-AF3E-211FAD967638}" type="datetimeFigureOut">
              <a:rPr lang="he-IL" smtClean="0"/>
              <a:t>כ"ג/סיון/תשע"ח</a:t>
            </a:fld>
            <a:endParaRPr lang="he-I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28987AB-7030-4B1F-ACC3-7945BF8C621C}"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1" eaLnBrk="1" latinLnBrk="0" hangingPunct="1">
        <a:spcBef>
          <a:spcPct val="0"/>
        </a:spcBef>
        <a:buNone/>
        <a:defRPr sz="3200" kern="1200">
          <a:solidFill>
            <a:schemeClr val="tx1"/>
          </a:solidFill>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english4u@hdq.colman.ac.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971600" y="1412776"/>
            <a:ext cx="7117180" cy="1470025"/>
          </a:xfrm>
        </p:spPr>
        <p:txBody>
          <a:bodyPr/>
          <a:lstStyle/>
          <a:p>
            <a:pPr algn="ctr"/>
            <a:r>
              <a:rPr lang="he-IL" dirty="0" smtClean="0"/>
              <a:t>היחידה להוראת אנגלית</a:t>
            </a:r>
            <a:endParaRPr lang="he-IL" dirty="0"/>
          </a:p>
        </p:txBody>
      </p:sp>
      <p:sp>
        <p:nvSpPr>
          <p:cNvPr id="3" name="כותרת משנה 2"/>
          <p:cNvSpPr>
            <a:spLocks noGrp="1"/>
          </p:cNvSpPr>
          <p:nvPr>
            <p:ph type="subTitle" idx="1"/>
          </p:nvPr>
        </p:nvSpPr>
        <p:spPr>
          <a:xfrm>
            <a:off x="971600" y="3501008"/>
            <a:ext cx="7117180" cy="861420"/>
          </a:xfrm>
        </p:spPr>
        <p:txBody>
          <a:bodyPr>
            <a:normAutofit/>
          </a:bodyPr>
          <a:lstStyle/>
          <a:p>
            <a:pPr algn="ctr"/>
            <a:r>
              <a:rPr lang="he-IL" sz="4400" b="1" dirty="0" smtClean="0"/>
              <a:t>כל מה שצריך לדעת</a:t>
            </a:r>
            <a:endParaRPr lang="he-IL" sz="4400" b="1" dirty="0" smtClean="0">
              <a:solidFill>
                <a:schemeClr val="tx2">
                  <a:lumMod val="25000"/>
                </a:schemeClr>
              </a:solidFill>
            </a:endParaRPr>
          </a:p>
        </p:txBody>
      </p:sp>
    </p:spTree>
    <p:extLst>
      <p:ext uri="{BB962C8B-B14F-4D97-AF65-F5344CB8AC3E}">
        <p14:creationId xmlns:p14="http://schemas.microsoft.com/office/powerpoint/2010/main" val="382546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המשך</a:t>
            </a:r>
            <a:endParaRPr lang="he-IL" dirty="0"/>
          </a:p>
        </p:txBody>
      </p:sp>
      <p:pic>
        <p:nvPicPr>
          <p:cNvPr id="1026" name="תמונה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 t="1992" r="220" b="3954"/>
          <a:stretch/>
        </p:blipFill>
        <p:spPr bwMode="auto">
          <a:xfrm>
            <a:off x="611560" y="1700807"/>
            <a:ext cx="8064896" cy="475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12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תמונה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 t="2625" r="-874" b="4211"/>
          <a:stretch/>
        </p:blipFill>
        <p:spPr bwMode="auto">
          <a:xfrm>
            <a:off x="179512" y="908720"/>
            <a:ext cx="885698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25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chemeClr val="bg1"/>
                </a:solidFill>
              </a:rPr>
              <a:t>שאלות ותשובות –בחינות</a:t>
            </a:r>
            <a:endParaRPr lang="he-IL" dirty="0">
              <a:solidFill>
                <a:schemeClr val="bg1"/>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932798094"/>
              </p:ext>
            </p:extLst>
          </p:nvPr>
        </p:nvGraphicFramePr>
        <p:xfrm>
          <a:off x="1009650" y="1806575"/>
          <a:ext cx="7124700" cy="2194560"/>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670104382"/>
                    </a:ext>
                  </a:extLst>
                </a:gridCol>
                <a:gridCol w="3562350">
                  <a:extLst>
                    <a:ext uri="{9D8B030D-6E8A-4147-A177-3AD203B41FA5}">
                      <a16:colId xmlns:a16="http://schemas.microsoft.com/office/drawing/2014/main" val="2374953569"/>
                    </a:ext>
                  </a:extLst>
                </a:gridCol>
              </a:tblGrid>
              <a:tr h="370840">
                <a:tc>
                  <a:txBody>
                    <a:bodyPr/>
                    <a:lstStyle/>
                    <a:p>
                      <a:pPr rtl="1"/>
                      <a:r>
                        <a:rPr lang="he-IL" sz="1400" dirty="0" smtClean="0">
                          <a:solidFill>
                            <a:schemeClr val="bg1"/>
                          </a:solidFill>
                        </a:rPr>
                        <a:t>מתי נבחנים?</a:t>
                      </a:r>
                      <a:endParaRPr lang="he-IL" sz="1400" dirty="0">
                        <a:solidFill>
                          <a:schemeClr val="bg1"/>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0" dirty="0" smtClean="0">
                          <a:solidFill>
                            <a:schemeClr val="bg1"/>
                          </a:solidFill>
                        </a:rPr>
                        <a:t>סטודנט זכאי</a:t>
                      </a:r>
                      <a:r>
                        <a:rPr lang="he-IL" sz="1400" b="0" baseline="0" dirty="0" smtClean="0">
                          <a:solidFill>
                            <a:schemeClr val="bg1"/>
                          </a:solidFill>
                        </a:rPr>
                        <a:t> להיבחן בקורסי אנגלית במועד א' ובמועד ב' בקורסים הפרונטליים והמקוונים.</a:t>
                      </a:r>
                      <a:endParaRPr lang="he-IL" sz="1400" b="0" dirty="0">
                        <a:solidFill>
                          <a:schemeClr val="bg1"/>
                        </a:solidFill>
                      </a:endParaRPr>
                    </a:p>
                  </a:txBody>
                  <a:tcPr/>
                </a:tc>
                <a:extLst>
                  <a:ext uri="{0D108BD9-81ED-4DB2-BD59-A6C34878D82A}">
                    <a16:rowId xmlns:a16="http://schemas.microsoft.com/office/drawing/2014/main" val="2794398366"/>
                  </a:ext>
                </a:extLst>
              </a:tr>
              <a:tr h="370840">
                <a:tc>
                  <a:txBody>
                    <a:bodyPr/>
                    <a:lstStyle/>
                    <a:p>
                      <a:pPr rtl="1"/>
                      <a:r>
                        <a:rPr lang="he-IL" sz="1400" b="1" dirty="0" smtClean="0">
                          <a:solidFill>
                            <a:schemeClr val="bg1"/>
                          </a:solidFill>
                        </a:rPr>
                        <a:t>כמה פעמים ניתן</a:t>
                      </a:r>
                      <a:r>
                        <a:rPr lang="he-IL" sz="1400" b="1" baseline="0" dirty="0" smtClean="0">
                          <a:solidFill>
                            <a:schemeClr val="bg1"/>
                          </a:solidFill>
                        </a:rPr>
                        <a:t> להיבחן בכל רמה?</a:t>
                      </a:r>
                      <a:endParaRPr lang="he-IL" sz="1400" b="1" dirty="0">
                        <a:solidFill>
                          <a:schemeClr val="bg1"/>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0" dirty="0" smtClean="0">
                          <a:solidFill>
                            <a:schemeClr val="bg1"/>
                          </a:solidFill>
                        </a:rPr>
                        <a:t>לא תינתן אפשרות להיבחן יותר מפעמיים בכל רמה.</a:t>
                      </a:r>
                      <a:endParaRPr lang="en-US" sz="1400" b="0" dirty="0" smtClean="0">
                        <a:solidFill>
                          <a:schemeClr val="bg1"/>
                        </a:solidFill>
                      </a:endParaRPr>
                    </a:p>
                    <a:p>
                      <a:pPr rtl="1"/>
                      <a:endParaRPr lang="he-IL" sz="1400" b="0" dirty="0">
                        <a:solidFill>
                          <a:schemeClr val="bg1"/>
                        </a:solidFill>
                      </a:endParaRPr>
                    </a:p>
                  </a:txBody>
                  <a:tcPr/>
                </a:tc>
                <a:extLst>
                  <a:ext uri="{0D108BD9-81ED-4DB2-BD59-A6C34878D82A}">
                    <a16:rowId xmlns:a16="http://schemas.microsoft.com/office/drawing/2014/main" val="4092001312"/>
                  </a:ext>
                </a:extLst>
              </a:tr>
              <a:tr h="370840">
                <a:tc>
                  <a:txBody>
                    <a:bodyPr/>
                    <a:lstStyle/>
                    <a:p>
                      <a:pPr rtl="1"/>
                      <a:r>
                        <a:rPr lang="he-IL" sz="1400" b="1" dirty="0" smtClean="0">
                          <a:solidFill>
                            <a:schemeClr val="bg1"/>
                          </a:solidFill>
                        </a:rPr>
                        <a:t>אני</a:t>
                      </a:r>
                      <a:r>
                        <a:rPr lang="he-IL" sz="1400" b="1" baseline="0" dirty="0" smtClean="0">
                          <a:solidFill>
                            <a:schemeClr val="bg1"/>
                          </a:solidFill>
                        </a:rPr>
                        <a:t> לומד בקורס מקוון ומעוניין לגשת רק למועד ב' - האם אפשרי?</a:t>
                      </a:r>
                      <a:endParaRPr lang="he-IL" sz="1400" b="1" dirty="0">
                        <a:solidFill>
                          <a:schemeClr val="bg1"/>
                        </a:solidFill>
                      </a:endParaRPr>
                    </a:p>
                  </a:txBody>
                  <a:tcPr/>
                </a:tc>
                <a:tc>
                  <a:txBody>
                    <a:bodyPr/>
                    <a:lstStyle/>
                    <a:p>
                      <a:pPr rtl="1"/>
                      <a:r>
                        <a:rPr lang="he-IL" sz="1400" dirty="0" smtClean="0">
                          <a:solidFill>
                            <a:schemeClr val="bg1"/>
                          </a:solidFill>
                        </a:rPr>
                        <a:t>כן. אולם עליו לשלוח פנייה באמצעות </a:t>
                      </a:r>
                      <a:r>
                        <a:rPr lang="he-IL" sz="1400" dirty="0" err="1" smtClean="0">
                          <a:solidFill>
                            <a:schemeClr val="bg1"/>
                          </a:solidFill>
                        </a:rPr>
                        <a:t>המידענט</a:t>
                      </a:r>
                      <a:r>
                        <a:rPr lang="he-IL" sz="1400" dirty="0" smtClean="0">
                          <a:solidFill>
                            <a:schemeClr val="bg1"/>
                          </a:solidFill>
                        </a:rPr>
                        <a:t> למנהל הסטודנטים עד חודש  לפני מועד הבחינה. </a:t>
                      </a:r>
                      <a:endParaRPr lang="he-IL" sz="1400" dirty="0">
                        <a:solidFill>
                          <a:schemeClr val="bg1"/>
                        </a:solidFill>
                      </a:endParaRPr>
                    </a:p>
                  </a:txBody>
                  <a:tcPr/>
                </a:tc>
                <a:extLst>
                  <a:ext uri="{0D108BD9-81ED-4DB2-BD59-A6C34878D82A}">
                    <a16:rowId xmlns:a16="http://schemas.microsoft.com/office/drawing/2014/main" val="1256911676"/>
                  </a:ext>
                </a:extLst>
              </a:tr>
            </a:tbl>
          </a:graphicData>
        </a:graphic>
      </p:graphicFrame>
    </p:spTree>
    <p:extLst>
      <p:ext uri="{BB962C8B-B14F-4D97-AF65-F5344CB8AC3E}">
        <p14:creationId xmlns:p14="http://schemas.microsoft.com/office/powerpoint/2010/main" val="379371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003E1C"/>
                </a:solidFill>
              </a:rPr>
              <a:t>שאלות ותשובות-אמירם</a:t>
            </a:r>
            <a:endParaRPr lang="he-IL" dirty="0">
              <a:solidFill>
                <a:srgbClr val="003E1C"/>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658579443"/>
              </p:ext>
            </p:extLst>
          </p:nvPr>
        </p:nvGraphicFramePr>
        <p:xfrm>
          <a:off x="1009855" y="1600199"/>
          <a:ext cx="7124700" cy="5059680"/>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3228240114"/>
                    </a:ext>
                  </a:extLst>
                </a:gridCol>
                <a:gridCol w="3562350">
                  <a:extLst>
                    <a:ext uri="{9D8B030D-6E8A-4147-A177-3AD203B41FA5}">
                      <a16:colId xmlns:a16="http://schemas.microsoft.com/office/drawing/2014/main" val="2847817312"/>
                    </a:ext>
                  </a:extLst>
                </a:gridCol>
              </a:tblGrid>
              <a:tr h="370840">
                <a:tc>
                  <a:txBody>
                    <a:bodyPr/>
                    <a:lstStyle/>
                    <a:p>
                      <a:pPr rtl="1"/>
                      <a:r>
                        <a:rPr lang="he-IL" sz="1400" b="1" kern="1200" dirty="0" smtClean="0">
                          <a:solidFill>
                            <a:srgbClr val="003E1C"/>
                          </a:solidFill>
                          <a:effectLst/>
                          <a:latin typeface="+mn-lt"/>
                          <a:ea typeface="+mn-ea"/>
                          <a:cs typeface="+mn-cs"/>
                        </a:rPr>
                        <a:t>מהו מבחן אמירם והאם כדאי לי להיבחן בו?</a:t>
                      </a:r>
                      <a:endParaRPr lang="he-IL" sz="1400" b="1" dirty="0">
                        <a:solidFill>
                          <a:srgbClr val="003E1C"/>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0" kern="1200" dirty="0" smtClean="0">
                          <a:solidFill>
                            <a:srgbClr val="003E1C"/>
                          </a:solidFill>
                          <a:effectLst/>
                          <a:latin typeface="+mn-lt"/>
                          <a:ea typeface="+mn-ea"/>
                          <a:cs typeface="+mn-cs"/>
                        </a:rPr>
                        <a:t>בחינות אמירם הינן בחינות שעורך המרכז הארצי לבחינות והערכה לסטודנטים של המכללה </a:t>
                      </a:r>
                      <a:r>
                        <a:rPr lang="he-IL" sz="1400" b="0" kern="1200" dirty="0" err="1" smtClean="0">
                          <a:solidFill>
                            <a:srgbClr val="003E1C"/>
                          </a:solidFill>
                          <a:effectLst/>
                          <a:latin typeface="+mn-lt"/>
                          <a:ea typeface="+mn-ea"/>
                          <a:cs typeface="+mn-cs"/>
                        </a:rPr>
                        <a:t>למינהל</a:t>
                      </a:r>
                      <a:r>
                        <a:rPr lang="he-IL" sz="1400" b="0" kern="1200" dirty="0" smtClean="0">
                          <a:solidFill>
                            <a:srgbClr val="003E1C"/>
                          </a:solidFill>
                          <a:effectLst/>
                          <a:latin typeface="+mn-lt"/>
                          <a:ea typeface="+mn-ea"/>
                          <a:cs typeface="+mn-cs"/>
                        </a:rPr>
                        <a:t>. הבחינות נערכות מדי חודש בקמפוס.   במידה ולא נבחנת תסווג אוטומטית לרמת האנגלית הנמוכה ביותר   (טרום בסיסי א'). הבחינה נערכת על גבי מחשב נייד. הבחינה אורכת כשעה וחצי. את ציון הבחינה ניתן לראות </a:t>
                      </a:r>
                      <a:r>
                        <a:rPr lang="he-IL" sz="1400" b="0" kern="1200" dirty="0" err="1" smtClean="0">
                          <a:solidFill>
                            <a:srgbClr val="003E1C"/>
                          </a:solidFill>
                          <a:effectLst/>
                          <a:latin typeface="+mn-lt"/>
                          <a:ea typeface="+mn-ea"/>
                          <a:cs typeface="+mn-cs"/>
                        </a:rPr>
                        <a:t>מייד</a:t>
                      </a:r>
                      <a:r>
                        <a:rPr lang="he-IL" sz="1400" b="0" kern="1200" dirty="0" smtClean="0">
                          <a:solidFill>
                            <a:srgbClr val="003E1C"/>
                          </a:solidFill>
                          <a:effectLst/>
                          <a:latin typeface="+mn-lt"/>
                          <a:ea typeface="+mn-ea"/>
                          <a:cs typeface="+mn-cs"/>
                        </a:rPr>
                        <a:t> בתום הבחינה. הציון מתעדכן במערכות הרישום של המכללה כשבוע לאחר הבחינה.</a:t>
                      </a:r>
                      <a:endParaRPr lang="en-US" sz="1400" b="0" kern="1200" dirty="0" smtClean="0">
                        <a:solidFill>
                          <a:srgbClr val="003E1C"/>
                        </a:solidFill>
                        <a:effectLst/>
                        <a:latin typeface="+mn-lt"/>
                        <a:ea typeface="+mn-ea"/>
                        <a:cs typeface="+mn-cs"/>
                      </a:endParaRPr>
                    </a:p>
                    <a:p>
                      <a:pPr rtl="1"/>
                      <a:endParaRPr lang="he-IL" sz="1400" b="0" dirty="0">
                        <a:solidFill>
                          <a:srgbClr val="003E1C"/>
                        </a:solidFill>
                      </a:endParaRPr>
                    </a:p>
                  </a:txBody>
                  <a:tcPr/>
                </a:tc>
                <a:extLst>
                  <a:ext uri="{0D108BD9-81ED-4DB2-BD59-A6C34878D82A}">
                    <a16:rowId xmlns:a16="http://schemas.microsoft.com/office/drawing/2014/main" val="1088238386"/>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ש:  מתי ניתן לגשת לבחינת אמירם? </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kern="1200" dirty="0" smtClean="0">
                          <a:solidFill>
                            <a:srgbClr val="003E1C"/>
                          </a:solidFill>
                          <a:effectLst/>
                          <a:latin typeface="+mn-lt"/>
                          <a:ea typeface="+mn-ea"/>
                          <a:cs typeface="+mn-cs"/>
                        </a:rPr>
                        <a:t>ניתן להיבחן בבחינת </a:t>
                      </a:r>
                      <a:r>
                        <a:rPr lang="he-IL" sz="1400" kern="1200" dirty="0" err="1" smtClean="0">
                          <a:solidFill>
                            <a:srgbClr val="003E1C"/>
                          </a:solidFill>
                          <a:effectLst/>
                          <a:latin typeface="+mn-lt"/>
                          <a:ea typeface="+mn-ea"/>
                          <a:cs typeface="+mn-cs"/>
                        </a:rPr>
                        <a:t>אמיר"ם</a:t>
                      </a:r>
                      <a:r>
                        <a:rPr lang="he-IL" sz="1400" kern="1200" dirty="0" smtClean="0">
                          <a:solidFill>
                            <a:srgbClr val="003E1C"/>
                          </a:solidFill>
                          <a:effectLst/>
                          <a:latin typeface="+mn-lt"/>
                          <a:ea typeface="+mn-ea"/>
                          <a:cs typeface="+mn-cs"/>
                        </a:rPr>
                        <a:t> בכל שלב . הבחינות מתקיימות מדי חודש במכללה וניתן לנסות לעלות לרמת קורס גבוהה יותר .</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2789075462"/>
                  </a:ext>
                </a:extLst>
              </a:tr>
              <a:tr h="370840">
                <a:tc>
                  <a:txBody>
                    <a:bodyPr/>
                    <a:lstStyle/>
                    <a:p>
                      <a:pPr rtl="1"/>
                      <a:r>
                        <a:rPr lang="he-IL" sz="1400" b="1" kern="1200" dirty="0" smtClean="0">
                          <a:solidFill>
                            <a:srgbClr val="003E1C"/>
                          </a:solidFill>
                          <a:effectLst/>
                          <a:latin typeface="+mn-lt"/>
                          <a:ea typeface="+mn-ea"/>
                          <a:cs typeface="+mn-cs"/>
                        </a:rPr>
                        <a:t>כיצד נרשמים לבחינת אמירם?</a:t>
                      </a:r>
                      <a:endParaRPr lang="he-IL" sz="1400" dirty="0">
                        <a:solidFill>
                          <a:srgbClr val="003E1C"/>
                        </a:solidFill>
                      </a:endParaRPr>
                    </a:p>
                  </a:txBody>
                  <a:tcPr/>
                </a:tc>
                <a:tc>
                  <a:txBody>
                    <a:bodyPr/>
                    <a:lstStyle/>
                    <a:p>
                      <a:pPr rtl="1"/>
                      <a:r>
                        <a:rPr lang="he-IL" sz="1400" kern="1200" dirty="0" smtClean="0">
                          <a:solidFill>
                            <a:srgbClr val="003E1C"/>
                          </a:solidFill>
                          <a:effectLst/>
                          <a:latin typeface="+mn-lt"/>
                          <a:ea typeface="+mn-ea"/>
                          <a:cs typeface="+mn-cs"/>
                        </a:rPr>
                        <a:t>הרישום מתבצע עצמאית </a:t>
                      </a:r>
                      <a:r>
                        <a:rPr lang="he-IL" sz="1400" kern="1200" dirty="0" err="1" smtClean="0">
                          <a:solidFill>
                            <a:srgbClr val="003E1C"/>
                          </a:solidFill>
                          <a:effectLst/>
                          <a:latin typeface="+mn-lt"/>
                          <a:ea typeface="+mn-ea"/>
                          <a:cs typeface="+mn-cs"/>
                        </a:rPr>
                        <a:t>במידענט</a:t>
                      </a:r>
                      <a:r>
                        <a:rPr lang="he-IL" sz="1400" kern="1200" dirty="0" smtClean="0">
                          <a:solidFill>
                            <a:srgbClr val="003E1C"/>
                          </a:solidFill>
                          <a:effectLst/>
                          <a:latin typeface="+mn-lt"/>
                          <a:ea typeface="+mn-ea"/>
                          <a:cs typeface="+mn-cs"/>
                        </a:rPr>
                        <a:t> : אנגלית</a:t>
                      </a:r>
                      <a:r>
                        <a:rPr lang="en-US" sz="1400" kern="1200" dirty="0" smtClean="0">
                          <a:solidFill>
                            <a:srgbClr val="003E1C"/>
                          </a:solidFill>
                          <a:effectLst/>
                          <a:latin typeface="+mn-lt"/>
                          <a:ea typeface="+mn-ea"/>
                          <a:cs typeface="+mn-cs"/>
                        </a:rPr>
                        <a:t>   </a:t>
                      </a:r>
                      <a:r>
                        <a:rPr lang="he-IL" sz="1400" kern="1200" dirty="0" smtClean="0">
                          <a:solidFill>
                            <a:srgbClr val="003E1C"/>
                          </a:solidFill>
                          <a:effectLst/>
                          <a:latin typeface="+mn-lt"/>
                          <a:ea typeface="+mn-ea"/>
                          <a:cs typeface="+mn-cs"/>
                        </a:rPr>
                        <a:t>---&gt; רישום למבחן אמירם</a:t>
                      </a:r>
                      <a:endParaRPr lang="he-IL" sz="1400" dirty="0">
                        <a:solidFill>
                          <a:srgbClr val="003E1C"/>
                        </a:solidFill>
                      </a:endParaRPr>
                    </a:p>
                  </a:txBody>
                  <a:tcPr/>
                </a:tc>
                <a:extLst>
                  <a:ext uri="{0D108BD9-81ED-4DB2-BD59-A6C34878D82A}">
                    <a16:rowId xmlns:a16="http://schemas.microsoft.com/office/drawing/2014/main" val="2891765760"/>
                  </a:ext>
                </a:extLst>
              </a:tr>
              <a:tr h="370840">
                <a:tc>
                  <a:txBody>
                    <a:bodyPr/>
                    <a:lstStyle/>
                    <a:p>
                      <a:pPr rtl="1"/>
                      <a:r>
                        <a:rPr lang="he-IL" sz="1400" b="1" kern="1200" dirty="0" smtClean="0">
                          <a:solidFill>
                            <a:srgbClr val="003E1C"/>
                          </a:solidFill>
                          <a:effectLst/>
                          <a:latin typeface="+mn-lt"/>
                          <a:ea typeface="+mn-ea"/>
                          <a:cs typeface="+mn-cs"/>
                        </a:rPr>
                        <a:t>מהי עלות הבחינה?</a:t>
                      </a:r>
                      <a:endParaRPr lang="en-US" sz="1400" kern="1200" dirty="0">
                        <a:solidFill>
                          <a:srgbClr val="003E1C"/>
                        </a:solidFill>
                        <a:effectLst/>
                        <a:latin typeface="+mn-lt"/>
                        <a:ea typeface="+mn-ea"/>
                        <a:cs typeface="+mn-cs"/>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kern="1200" dirty="0" smtClean="0">
                          <a:solidFill>
                            <a:srgbClr val="003E1C"/>
                          </a:solidFill>
                          <a:effectLst/>
                          <a:latin typeface="+mn-lt"/>
                          <a:ea typeface="+mn-ea"/>
                          <a:cs typeface="+mn-cs"/>
                        </a:rPr>
                        <a:t>עלות הבחינה היא 252 שקלים . התשלום מתבצע באמצעות כרטיס אשראי בעת ההרשמה לבחינה.</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3825942299"/>
                  </a:ext>
                </a:extLst>
              </a:tr>
            </a:tbl>
          </a:graphicData>
        </a:graphic>
      </p:graphicFrame>
    </p:spTree>
    <p:extLst>
      <p:ext uri="{BB962C8B-B14F-4D97-AF65-F5344CB8AC3E}">
        <p14:creationId xmlns:p14="http://schemas.microsoft.com/office/powerpoint/2010/main" val="160871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003E1C"/>
                </a:solidFill>
              </a:rPr>
              <a:t>אמירם</a:t>
            </a:r>
            <a:endParaRPr lang="he-IL" dirty="0">
              <a:solidFill>
                <a:srgbClr val="003E1C"/>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781020821"/>
              </p:ext>
            </p:extLst>
          </p:nvPr>
        </p:nvGraphicFramePr>
        <p:xfrm>
          <a:off x="1009855" y="1607079"/>
          <a:ext cx="7124700" cy="5175316"/>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4191150149"/>
                    </a:ext>
                  </a:extLst>
                </a:gridCol>
                <a:gridCol w="3562350">
                  <a:extLst>
                    <a:ext uri="{9D8B030D-6E8A-4147-A177-3AD203B41FA5}">
                      <a16:colId xmlns:a16="http://schemas.microsoft.com/office/drawing/2014/main" val="2908108227"/>
                    </a:ext>
                  </a:extLst>
                </a:gridCol>
              </a:tblGrid>
              <a:tr h="70708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כיצד אני יודע באיזה כיתה אני נבחן?</a:t>
                      </a:r>
                      <a:endParaRPr lang="en-US" sz="1400" b="1" kern="1200" dirty="0" smtClean="0">
                        <a:solidFill>
                          <a:srgbClr val="003E1C"/>
                        </a:solidFill>
                        <a:effectLst/>
                        <a:latin typeface="+mn-lt"/>
                        <a:ea typeface="+mn-ea"/>
                        <a:cs typeface="+mn-cs"/>
                      </a:endParaRPr>
                    </a:p>
                    <a:p>
                      <a:pPr rtl="1"/>
                      <a:endParaRPr lang="he-IL" sz="1400" dirty="0">
                        <a:solidFill>
                          <a:srgbClr val="003E1C"/>
                        </a:solidFill>
                      </a:endParaRPr>
                    </a:p>
                  </a:txBody>
                  <a:tcPr/>
                </a:tc>
                <a:tc>
                  <a:txBody>
                    <a:bodyPr/>
                    <a:lstStyle/>
                    <a:p>
                      <a:pPr rtl="1"/>
                      <a:r>
                        <a:rPr lang="he-IL" sz="1400" b="0" kern="1200" dirty="0" smtClean="0">
                          <a:solidFill>
                            <a:srgbClr val="003E1C"/>
                          </a:solidFill>
                          <a:effectLst/>
                          <a:latin typeface="+mn-lt"/>
                          <a:ea typeface="+mn-ea"/>
                          <a:cs typeface="+mn-cs"/>
                        </a:rPr>
                        <a:t>מייל עם כיתת הבחינה יישלח ב- 24 שעות לפני מועד הבחינה למייל האישי .</a:t>
                      </a:r>
                      <a:endParaRPr lang="he-IL" sz="1400" b="0" dirty="0">
                        <a:solidFill>
                          <a:srgbClr val="003E1C"/>
                        </a:solidFill>
                      </a:endParaRPr>
                    </a:p>
                  </a:txBody>
                  <a:tcPr/>
                </a:tc>
                <a:extLst>
                  <a:ext uri="{0D108BD9-81ED-4DB2-BD59-A6C34878D82A}">
                    <a16:rowId xmlns:a16="http://schemas.microsoft.com/office/drawing/2014/main" val="4142302367"/>
                  </a:ext>
                </a:extLst>
              </a:tr>
              <a:tr h="913312">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אני מתכנן לגשת למבחן אמירם במהלך הסמסטר. אם אני עדיין חייב להירשם לקורס אנגלית?</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tc>
                  <a:txBody>
                    <a:bodyPr/>
                    <a:lstStyle/>
                    <a:p>
                      <a:pPr rtl="1"/>
                      <a:r>
                        <a:rPr lang="he-IL" sz="1400" kern="1200" dirty="0" smtClean="0">
                          <a:solidFill>
                            <a:srgbClr val="003E1C"/>
                          </a:solidFill>
                          <a:effectLst/>
                          <a:latin typeface="+mn-lt"/>
                          <a:ea typeface="+mn-ea"/>
                          <a:cs typeface="+mn-cs"/>
                        </a:rPr>
                        <a:t>רישום למבחן </a:t>
                      </a:r>
                      <a:r>
                        <a:rPr lang="he-IL" sz="1400" kern="1200" dirty="0" err="1" smtClean="0">
                          <a:solidFill>
                            <a:srgbClr val="003E1C"/>
                          </a:solidFill>
                          <a:effectLst/>
                          <a:latin typeface="+mn-lt"/>
                          <a:ea typeface="+mn-ea"/>
                          <a:cs typeface="+mn-cs"/>
                        </a:rPr>
                        <a:t>אמיר"ם</a:t>
                      </a:r>
                      <a:r>
                        <a:rPr lang="he-IL" sz="1400" kern="1200" dirty="0" smtClean="0">
                          <a:solidFill>
                            <a:srgbClr val="003E1C"/>
                          </a:solidFill>
                          <a:effectLst/>
                          <a:latin typeface="+mn-lt"/>
                          <a:ea typeface="+mn-ea"/>
                          <a:cs typeface="+mn-cs"/>
                        </a:rPr>
                        <a:t> </a:t>
                      </a:r>
                      <a:r>
                        <a:rPr lang="he-IL" sz="1400" b="1" u="sng" kern="1200" dirty="0" smtClean="0">
                          <a:solidFill>
                            <a:srgbClr val="003E1C"/>
                          </a:solidFill>
                          <a:effectLst/>
                          <a:latin typeface="+mn-lt"/>
                          <a:ea typeface="+mn-ea"/>
                          <a:cs typeface="+mn-cs"/>
                        </a:rPr>
                        <a:t>אינו</a:t>
                      </a:r>
                      <a:r>
                        <a:rPr lang="he-IL" sz="1400" kern="1200" dirty="0" smtClean="0">
                          <a:solidFill>
                            <a:srgbClr val="003E1C"/>
                          </a:solidFill>
                          <a:effectLst/>
                          <a:latin typeface="+mn-lt"/>
                          <a:ea typeface="+mn-ea"/>
                          <a:cs typeface="+mn-cs"/>
                        </a:rPr>
                        <a:t> פוטר מחובת הרישום לקורס פרונטלי/מקוון בסמסטר הרלבנטי לפי נוהל זה . </a:t>
                      </a:r>
                      <a:endParaRPr lang="he-IL" sz="1400" dirty="0">
                        <a:solidFill>
                          <a:srgbClr val="003E1C"/>
                        </a:solidFill>
                      </a:endParaRPr>
                    </a:p>
                  </a:txBody>
                  <a:tcPr/>
                </a:tc>
                <a:extLst>
                  <a:ext uri="{0D108BD9-81ED-4DB2-BD59-A6C34878D82A}">
                    <a16:rowId xmlns:a16="http://schemas.microsoft.com/office/drawing/2014/main" val="4172257016"/>
                  </a:ext>
                </a:extLst>
              </a:tr>
              <a:tr h="2356933">
                <a:tc>
                  <a:txBody>
                    <a:bodyPr/>
                    <a:lstStyle/>
                    <a:p>
                      <a:pPr rtl="1"/>
                      <a:r>
                        <a:rPr lang="he-IL" sz="1400" b="1" kern="1200" dirty="0" smtClean="0">
                          <a:solidFill>
                            <a:srgbClr val="003E1C"/>
                          </a:solidFill>
                          <a:effectLst/>
                          <a:latin typeface="+mn-lt"/>
                          <a:ea typeface="+mn-ea"/>
                          <a:cs typeface="+mn-cs"/>
                        </a:rPr>
                        <a:t>נבחנתי </a:t>
                      </a:r>
                      <a:r>
                        <a:rPr lang="he-IL" sz="1400" b="1" kern="1200" dirty="0" err="1" smtClean="0">
                          <a:solidFill>
                            <a:srgbClr val="003E1C"/>
                          </a:solidFill>
                          <a:effectLst/>
                          <a:latin typeface="+mn-lt"/>
                          <a:ea typeface="+mn-ea"/>
                          <a:cs typeface="+mn-cs"/>
                        </a:rPr>
                        <a:t>באמירם</a:t>
                      </a:r>
                      <a:r>
                        <a:rPr lang="he-IL" sz="1400" b="1" kern="1200" dirty="0" smtClean="0">
                          <a:solidFill>
                            <a:srgbClr val="003E1C"/>
                          </a:solidFill>
                          <a:effectLst/>
                          <a:latin typeface="+mn-lt"/>
                          <a:ea typeface="+mn-ea"/>
                          <a:cs typeface="+mn-cs"/>
                        </a:rPr>
                        <a:t> במהלך הסמסטר ועליתי לרמה גבוהה יותר. מה  עליי לעשות כעת?</a:t>
                      </a:r>
                      <a:endParaRPr lang="he-IL" sz="1400" dirty="0">
                        <a:solidFill>
                          <a:srgbClr val="003E1C"/>
                        </a:solidFill>
                      </a:endParaRPr>
                    </a:p>
                  </a:txBody>
                  <a:tcPr/>
                </a:tc>
                <a:tc>
                  <a:txBody>
                    <a:bodyPr/>
                    <a:lstStyle/>
                    <a:p>
                      <a:pPr rtl="1"/>
                      <a:r>
                        <a:rPr lang="he-IL" sz="1400" kern="1200" dirty="0" smtClean="0">
                          <a:solidFill>
                            <a:srgbClr val="003E1C"/>
                          </a:solidFill>
                          <a:effectLst/>
                          <a:latin typeface="+mn-lt"/>
                          <a:ea typeface="+mn-ea"/>
                          <a:cs typeface="+mn-cs"/>
                        </a:rPr>
                        <a:t>סטודנט שיהיה רשום לקורס </a:t>
                      </a:r>
                      <a:r>
                        <a:rPr lang="he-IL" sz="1400" u="sng" kern="1200" dirty="0" smtClean="0">
                          <a:solidFill>
                            <a:srgbClr val="003E1C"/>
                          </a:solidFill>
                          <a:effectLst/>
                          <a:latin typeface="+mn-lt"/>
                          <a:ea typeface="+mn-ea"/>
                          <a:cs typeface="+mn-cs"/>
                        </a:rPr>
                        <a:t>פרונטלי</a:t>
                      </a:r>
                      <a:r>
                        <a:rPr lang="he-IL" sz="1400" kern="1200" dirty="0" smtClean="0">
                          <a:solidFill>
                            <a:srgbClr val="003E1C"/>
                          </a:solidFill>
                          <a:effectLst/>
                          <a:latin typeface="+mn-lt"/>
                          <a:ea typeface="+mn-ea"/>
                          <a:cs typeface="+mn-cs"/>
                        </a:rPr>
                        <a:t> ובמהלכו יעלה לרמה גבוהה יותר עקב מבחן אמירם, יהיה פטור מהבחינה בסוף הסמסטר אולם חובת התשלום בגין הקורס תעמוד בעינה.</a:t>
                      </a:r>
                      <a:endParaRPr lang="en-US" sz="1400" kern="1200" dirty="0" smtClean="0">
                        <a:solidFill>
                          <a:srgbClr val="003E1C"/>
                        </a:solidFill>
                        <a:effectLst/>
                        <a:latin typeface="+mn-lt"/>
                        <a:ea typeface="+mn-ea"/>
                        <a:cs typeface="+mn-cs"/>
                      </a:endParaRPr>
                    </a:p>
                    <a:p>
                      <a:pPr rtl="1"/>
                      <a:r>
                        <a:rPr lang="he-IL" sz="1400" kern="1200" dirty="0" smtClean="0">
                          <a:solidFill>
                            <a:srgbClr val="003E1C"/>
                          </a:solidFill>
                          <a:effectLst/>
                          <a:latin typeface="+mn-lt"/>
                          <a:ea typeface="+mn-ea"/>
                          <a:cs typeface="+mn-cs"/>
                        </a:rPr>
                        <a:t>סטודנט שהיה רשום לקורס מקוון יהיה פטור מהבחינה בסוף הסמסטר. במידה וירצה להיבחן בתום הסמסטר ברמה המעודכנת יהיה עליו להודיע על כך למנהל הסטודנטים .</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2745407858"/>
                  </a:ext>
                </a:extLst>
              </a:tr>
              <a:tr h="1084956">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נבחנתי מספר פעמים בבחינת אמיר/ אמירם/פסיכומטרי- איזה מהציונים קובע לצורך הסיווג לאנגלית?</a:t>
                      </a:r>
                      <a:endParaRPr lang="he-IL" sz="1400" dirty="0">
                        <a:solidFill>
                          <a:srgbClr val="003E1C"/>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kern="1200" dirty="0" smtClean="0">
                          <a:solidFill>
                            <a:srgbClr val="003E1C"/>
                          </a:solidFill>
                          <a:effectLst/>
                          <a:latin typeface="+mn-lt"/>
                          <a:ea typeface="+mn-ea"/>
                          <a:cs typeface="+mn-cs"/>
                        </a:rPr>
                        <a:t>הציון הגבוה ביותר ( ללא קשר למועד הבחינה).</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964734065"/>
                  </a:ext>
                </a:extLst>
              </a:tr>
            </a:tbl>
          </a:graphicData>
        </a:graphic>
      </p:graphicFrame>
    </p:spTree>
    <p:extLst>
      <p:ext uri="{BB962C8B-B14F-4D97-AF65-F5344CB8AC3E}">
        <p14:creationId xmlns:p14="http://schemas.microsoft.com/office/powerpoint/2010/main" val="352992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003E1C"/>
                </a:solidFill>
              </a:rPr>
              <a:t>אמירם</a:t>
            </a:r>
            <a:endParaRPr lang="he-IL" dirty="0">
              <a:solidFill>
                <a:srgbClr val="003E1C"/>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485031557"/>
              </p:ext>
            </p:extLst>
          </p:nvPr>
        </p:nvGraphicFramePr>
        <p:xfrm>
          <a:off x="1009650" y="1806575"/>
          <a:ext cx="7124700" cy="3688080"/>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744521366"/>
                    </a:ext>
                  </a:extLst>
                </a:gridCol>
                <a:gridCol w="3562350">
                  <a:extLst>
                    <a:ext uri="{9D8B030D-6E8A-4147-A177-3AD203B41FA5}">
                      <a16:colId xmlns:a16="http://schemas.microsoft.com/office/drawing/2014/main" val="3112303166"/>
                    </a:ext>
                  </a:extLst>
                </a:gridCol>
              </a:tblGrid>
              <a:tr h="370840">
                <a:tc>
                  <a:txBody>
                    <a:bodyPr/>
                    <a:lstStyle/>
                    <a:p>
                      <a:pPr rtl="1"/>
                      <a:r>
                        <a:rPr lang="he-IL" sz="1400" b="1" kern="1200" dirty="0" smtClean="0">
                          <a:solidFill>
                            <a:srgbClr val="003E1C"/>
                          </a:solidFill>
                          <a:effectLst/>
                          <a:latin typeface="+mn-lt"/>
                          <a:ea typeface="+mn-ea"/>
                          <a:cs typeface="+mn-cs"/>
                        </a:rPr>
                        <a:t>האם יש מגבלה אין על מספר הפעמים בהן אני נבחן באמיר/אמירם?</a:t>
                      </a:r>
                      <a:endParaRPr lang="he-IL" sz="1400" dirty="0">
                        <a:solidFill>
                          <a:srgbClr val="003E1C"/>
                        </a:solidFill>
                      </a:endParaRPr>
                    </a:p>
                  </a:txBody>
                  <a:tcPr/>
                </a:tc>
                <a:tc>
                  <a:txBody>
                    <a:bodyPr/>
                    <a:lstStyle/>
                    <a:p>
                      <a:pPr rtl="1"/>
                      <a:r>
                        <a:rPr lang="he-IL" sz="1400" b="1" kern="1200" dirty="0" smtClean="0">
                          <a:solidFill>
                            <a:srgbClr val="003E1C"/>
                          </a:solidFill>
                          <a:effectLst/>
                          <a:latin typeface="+mn-lt"/>
                          <a:ea typeface="+mn-ea"/>
                          <a:cs typeface="+mn-cs"/>
                        </a:rPr>
                        <a:t>אין מגבלה על מספר הפעמים בהן ניתן להיבחן, אולם חייב להיות הפרש של 30 ימים לפחות בין מועדי הבחינות ולא ניתן להיבחן באותו חודש </a:t>
                      </a:r>
                      <a:r>
                        <a:rPr lang="he-IL" sz="1400" b="1" kern="1200" dirty="0" err="1" smtClean="0">
                          <a:solidFill>
                            <a:srgbClr val="003E1C"/>
                          </a:solidFill>
                          <a:effectLst/>
                          <a:latin typeface="+mn-lt"/>
                          <a:ea typeface="+mn-ea"/>
                          <a:cs typeface="+mn-cs"/>
                        </a:rPr>
                        <a:t>קלנדרי</a:t>
                      </a:r>
                      <a:r>
                        <a:rPr lang="he-IL" sz="1400" b="1" kern="1200" dirty="0" smtClean="0">
                          <a:solidFill>
                            <a:srgbClr val="003E1C"/>
                          </a:solidFill>
                          <a:effectLst/>
                          <a:latin typeface="+mn-lt"/>
                          <a:ea typeface="+mn-ea"/>
                          <a:cs typeface="+mn-cs"/>
                        </a:rPr>
                        <a:t>  ( לתשומת ליבכם, גם בין בחינת אמיר </a:t>
                      </a:r>
                      <a:r>
                        <a:rPr lang="he-IL" sz="1400" b="1" kern="1200" dirty="0" err="1" smtClean="0">
                          <a:solidFill>
                            <a:srgbClr val="003E1C"/>
                          </a:solidFill>
                          <a:effectLst/>
                          <a:latin typeface="+mn-lt"/>
                          <a:ea typeface="+mn-ea"/>
                          <a:cs typeface="+mn-cs"/>
                        </a:rPr>
                        <a:t>לאמירם</a:t>
                      </a:r>
                      <a:r>
                        <a:rPr lang="he-IL" sz="1400" b="1" kern="1200" dirty="0" smtClean="0">
                          <a:solidFill>
                            <a:srgbClr val="003E1C"/>
                          </a:solidFill>
                          <a:effectLst/>
                          <a:latin typeface="+mn-lt"/>
                          <a:ea typeface="+mn-ea"/>
                          <a:cs typeface="+mn-cs"/>
                        </a:rPr>
                        <a:t> חלות מגבלות אלו)</a:t>
                      </a:r>
                      <a:endParaRPr lang="he-IL" sz="1400" dirty="0">
                        <a:solidFill>
                          <a:srgbClr val="003E1C"/>
                        </a:solidFill>
                      </a:endParaRPr>
                    </a:p>
                  </a:txBody>
                  <a:tcPr/>
                </a:tc>
                <a:extLst>
                  <a:ext uri="{0D108BD9-81ED-4DB2-BD59-A6C34878D82A}">
                    <a16:rowId xmlns:a16="http://schemas.microsoft.com/office/drawing/2014/main" val="4024503190"/>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מה קורה אם ברצוני לבטל את הבחינה?</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ניתן לבטל בחינה ולקבל זיכוי כספי עד 5 ימים לפני מועד הבחינה . יש לשלוח בקשה לכתובת </a:t>
                      </a:r>
                      <a:r>
                        <a:rPr lang="en-US" sz="1400" b="1" u="sng" kern="1200" dirty="0" smtClean="0">
                          <a:solidFill>
                            <a:srgbClr val="003E1C"/>
                          </a:solidFill>
                          <a:effectLst/>
                          <a:latin typeface="+mn-lt"/>
                          <a:ea typeface="+mn-ea"/>
                          <a:cs typeface="+mn-cs"/>
                          <a:hlinkClick r:id="rId2"/>
                        </a:rPr>
                        <a:t>english4u@hdq.colman.ac.il</a:t>
                      </a:r>
                      <a:r>
                        <a:rPr lang="en-US" sz="1400" b="1" kern="1200" dirty="0" smtClean="0">
                          <a:solidFill>
                            <a:srgbClr val="003E1C"/>
                          </a:solidFill>
                          <a:effectLst/>
                          <a:latin typeface="+mn-lt"/>
                          <a:ea typeface="+mn-ea"/>
                          <a:cs typeface="+mn-cs"/>
                        </a:rPr>
                        <a:t>  </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2032554760"/>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003E1C"/>
                          </a:solidFill>
                          <a:effectLst/>
                          <a:latin typeface="+mn-lt"/>
                          <a:ea typeface="+mn-ea"/>
                          <a:cs typeface="+mn-cs"/>
                        </a:rPr>
                        <a:t>מה קורה אם ברצוני לשנות מועד בחינה?</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tc>
                  <a:txBody>
                    <a:bodyPr/>
                    <a:lstStyle/>
                    <a:p>
                      <a:pPr rtl="1"/>
                      <a:r>
                        <a:rPr lang="he-IL" sz="1400" kern="1200" dirty="0" smtClean="0">
                          <a:solidFill>
                            <a:srgbClr val="003E1C"/>
                          </a:solidFill>
                          <a:effectLst/>
                          <a:latin typeface="+mn-lt"/>
                          <a:ea typeface="+mn-ea"/>
                          <a:cs typeface="+mn-cs"/>
                        </a:rPr>
                        <a:t>ניתן לשנות מועד בחינה עד יומיים לפני מועד הבחינה. יש לשלוח בקשה לכתובת: </a:t>
                      </a:r>
                      <a:endParaRPr lang="en-US" sz="1400" kern="1200" dirty="0" smtClean="0">
                        <a:solidFill>
                          <a:srgbClr val="003E1C"/>
                        </a:solidFill>
                        <a:effectLst/>
                        <a:latin typeface="+mn-lt"/>
                        <a:ea typeface="+mn-ea"/>
                        <a:cs typeface="+mn-cs"/>
                      </a:endParaRPr>
                    </a:p>
                    <a:p>
                      <a:pPr rtl="1"/>
                      <a:r>
                        <a:rPr lang="en-US" sz="1400" b="1" u="sng" kern="1200" dirty="0" smtClean="0">
                          <a:solidFill>
                            <a:srgbClr val="003E1C"/>
                          </a:solidFill>
                          <a:effectLst/>
                          <a:latin typeface="+mn-lt"/>
                          <a:ea typeface="+mn-ea"/>
                          <a:cs typeface="+mn-cs"/>
                          <a:hlinkClick r:id="rId2"/>
                        </a:rPr>
                        <a:t>english4u@hdq.colman.ac.il</a:t>
                      </a:r>
                      <a:r>
                        <a:rPr lang="en-US" sz="1400" b="1" kern="1200" dirty="0" smtClean="0">
                          <a:solidFill>
                            <a:srgbClr val="003E1C"/>
                          </a:solidFill>
                          <a:effectLst/>
                          <a:latin typeface="+mn-lt"/>
                          <a:ea typeface="+mn-ea"/>
                          <a:cs typeface="+mn-cs"/>
                        </a:rPr>
                        <a:t>  </a:t>
                      </a:r>
                      <a:r>
                        <a:rPr lang="he-IL" sz="1400" kern="1200" dirty="0" smtClean="0">
                          <a:solidFill>
                            <a:srgbClr val="003E1C"/>
                          </a:solidFill>
                          <a:effectLst/>
                          <a:latin typeface="+mn-lt"/>
                          <a:ea typeface="+mn-ea"/>
                          <a:cs typeface="+mn-cs"/>
                        </a:rPr>
                        <a:t>  שינוי מועד בחינה יבוצע על בסיס מקום פנוי.</a:t>
                      </a:r>
                      <a:endParaRPr lang="en-US" sz="1400" kern="1200" dirty="0" smtClean="0">
                        <a:solidFill>
                          <a:srgbClr val="003E1C"/>
                        </a:solidFill>
                        <a:effectLst/>
                        <a:latin typeface="+mn-lt"/>
                        <a:ea typeface="+mn-ea"/>
                        <a:cs typeface="+mn-cs"/>
                      </a:endParaRPr>
                    </a:p>
                    <a:p>
                      <a:pPr rtl="1"/>
                      <a:endParaRPr lang="he-IL" sz="1400" dirty="0">
                        <a:solidFill>
                          <a:srgbClr val="003E1C"/>
                        </a:solidFill>
                      </a:endParaRPr>
                    </a:p>
                  </a:txBody>
                  <a:tcPr/>
                </a:tc>
                <a:extLst>
                  <a:ext uri="{0D108BD9-81ED-4DB2-BD59-A6C34878D82A}">
                    <a16:rowId xmlns:a16="http://schemas.microsoft.com/office/drawing/2014/main" val="179106634"/>
                  </a:ext>
                </a:extLst>
              </a:tr>
            </a:tbl>
          </a:graphicData>
        </a:graphic>
      </p:graphicFrame>
    </p:spTree>
    <p:extLst>
      <p:ext uri="{BB962C8B-B14F-4D97-AF65-F5344CB8AC3E}">
        <p14:creationId xmlns:p14="http://schemas.microsoft.com/office/powerpoint/2010/main" val="167604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0"/>
            <a:ext cx="7125113" cy="668768"/>
          </a:xfrm>
        </p:spPr>
        <p:txBody>
          <a:bodyPr/>
          <a:lstStyle/>
          <a:p>
            <a:pPr algn="ctr"/>
            <a:r>
              <a:rPr lang="he-IL" sz="1200" dirty="0" smtClean="0"/>
              <a:t>המשך</a:t>
            </a:r>
            <a:endParaRPr lang="he-IL" sz="1200"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762214586"/>
              </p:ext>
            </p:extLst>
          </p:nvPr>
        </p:nvGraphicFramePr>
        <p:xfrm>
          <a:off x="1115616" y="697679"/>
          <a:ext cx="6319358" cy="6160321"/>
        </p:xfrm>
        <a:graphic>
          <a:graphicData uri="http://schemas.openxmlformats.org/drawingml/2006/table">
            <a:tbl>
              <a:tblPr rtl="1" firstRow="1" firstCol="1" bandRow="1"/>
              <a:tblGrid>
                <a:gridCol w="3134799">
                  <a:extLst>
                    <a:ext uri="{9D8B030D-6E8A-4147-A177-3AD203B41FA5}">
                      <a16:colId xmlns:a16="http://schemas.microsoft.com/office/drawing/2014/main" val="20000"/>
                    </a:ext>
                  </a:extLst>
                </a:gridCol>
                <a:gridCol w="3184559">
                  <a:extLst>
                    <a:ext uri="{9D8B030D-6E8A-4147-A177-3AD203B41FA5}">
                      <a16:colId xmlns:a16="http://schemas.microsoft.com/office/drawing/2014/main" val="20001"/>
                    </a:ext>
                  </a:extLst>
                </a:gridCol>
              </a:tblGrid>
              <a:tr h="2043919">
                <a:tc>
                  <a:txBody>
                    <a:bodyPr/>
                    <a:lstStyle/>
                    <a:p>
                      <a:pPr algn="r" rtl="1">
                        <a:lnSpc>
                          <a:spcPct val="115000"/>
                        </a:lnSpc>
                        <a:spcAft>
                          <a:spcPts val="0"/>
                        </a:spcAft>
                      </a:pPr>
                      <a:r>
                        <a:rPr lang="he-IL" sz="1400" b="1" dirty="0">
                          <a:solidFill>
                            <a:schemeClr val="bg1"/>
                          </a:solidFill>
                          <a:effectLst/>
                          <a:latin typeface="Calibri"/>
                          <a:ea typeface="Calibri"/>
                          <a:cs typeface="Arial"/>
                        </a:rPr>
                        <a:t>במידה וארצה לאחר שיפור ציון במבחן אמירם להיבחן כבר הסמסטר ברמה הגבוהה יותר- האם אני יכול?</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r" rtl="1">
                        <a:lnSpc>
                          <a:spcPct val="115000"/>
                        </a:lnSpc>
                        <a:spcAft>
                          <a:spcPts val="0"/>
                        </a:spcAft>
                      </a:pPr>
                      <a:r>
                        <a:rPr lang="he-IL" sz="1400" b="1" dirty="0">
                          <a:solidFill>
                            <a:schemeClr val="bg1"/>
                          </a:solidFill>
                          <a:effectLst/>
                          <a:latin typeface="Calibri"/>
                          <a:ea typeface="Calibri"/>
                          <a:cs typeface="Arial"/>
                        </a:rPr>
                        <a:t>במידה ותרצה להיבחן בסמסטר הנוכחי ברמה החדשה אליה הנך מסווג לאחר בחינת </a:t>
                      </a:r>
                      <a:r>
                        <a:rPr lang="he-IL" sz="1400" b="1" dirty="0" err="1">
                          <a:solidFill>
                            <a:schemeClr val="bg1"/>
                          </a:solidFill>
                          <a:effectLst/>
                          <a:latin typeface="Calibri"/>
                          <a:ea typeface="Calibri"/>
                          <a:cs typeface="Arial"/>
                        </a:rPr>
                        <a:t>האמיר"ם</a:t>
                      </a:r>
                      <a:r>
                        <a:rPr lang="he-IL" sz="1400" b="1" dirty="0">
                          <a:solidFill>
                            <a:schemeClr val="bg1"/>
                          </a:solidFill>
                          <a:effectLst/>
                          <a:latin typeface="Calibri"/>
                          <a:ea typeface="Calibri"/>
                          <a:cs typeface="Arial"/>
                        </a:rPr>
                        <a:t> (למעט מתקדמים ב'), תעביר בקשה </a:t>
                      </a:r>
                      <a:r>
                        <a:rPr lang="he-IL" sz="1400" b="1" dirty="0" err="1">
                          <a:solidFill>
                            <a:schemeClr val="bg1"/>
                          </a:solidFill>
                          <a:effectLst/>
                          <a:latin typeface="Calibri"/>
                          <a:ea typeface="Calibri"/>
                          <a:cs typeface="Arial"/>
                        </a:rPr>
                        <a:t>למינהל</a:t>
                      </a:r>
                      <a:r>
                        <a:rPr lang="he-IL" sz="1400" b="1" dirty="0">
                          <a:solidFill>
                            <a:schemeClr val="bg1"/>
                          </a:solidFill>
                          <a:effectLst/>
                          <a:latin typeface="Calibri"/>
                          <a:ea typeface="Calibri"/>
                          <a:cs typeface="Arial"/>
                        </a:rPr>
                        <a:t> הסטודנטים עד שבוע לאחר מועד בחינת </a:t>
                      </a:r>
                      <a:r>
                        <a:rPr lang="he-IL" sz="1400" b="1" dirty="0" err="1">
                          <a:solidFill>
                            <a:schemeClr val="bg1"/>
                          </a:solidFill>
                          <a:effectLst/>
                          <a:latin typeface="Calibri"/>
                          <a:ea typeface="Calibri"/>
                          <a:cs typeface="Arial"/>
                        </a:rPr>
                        <a:t>האמיר"ם</a:t>
                      </a:r>
                      <a:r>
                        <a:rPr lang="he-IL" sz="1400" b="1" dirty="0">
                          <a:solidFill>
                            <a:schemeClr val="bg1"/>
                          </a:solidFill>
                          <a:effectLst/>
                          <a:latin typeface="Calibri"/>
                          <a:ea typeface="Calibri"/>
                          <a:cs typeface="Arial"/>
                        </a:rPr>
                        <a:t> – </a:t>
                      </a:r>
                      <a:r>
                        <a:rPr lang="he-IL" sz="1400" b="1" dirty="0" err="1">
                          <a:solidFill>
                            <a:schemeClr val="bg1"/>
                          </a:solidFill>
                          <a:effectLst/>
                          <a:latin typeface="Calibri"/>
                          <a:ea typeface="Calibri"/>
                          <a:cs typeface="Arial"/>
                        </a:rPr>
                        <a:t>מינהל</a:t>
                      </a:r>
                      <a:r>
                        <a:rPr lang="he-IL" sz="1400" b="1" dirty="0">
                          <a:solidFill>
                            <a:schemeClr val="bg1"/>
                          </a:solidFill>
                          <a:effectLst/>
                          <a:latin typeface="Calibri"/>
                          <a:ea typeface="Calibri"/>
                          <a:cs typeface="Arial"/>
                        </a:rPr>
                        <a:t> הסטודנטים יבצע רישום לרמה המעודכנת. </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5511">
                <a:tc>
                  <a:txBody>
                    <a:bodyPr/>
                    <a:lstStyle/>
                    <a:p>
                      <a:pPr algn="r" rtl="1">
                        <a:lnSpc>
                          <a:spcPct val="115000"/>
                        </a:lnSpc>
                        <a:spcAft>
                          <a:spcPts val="0"/>
                        </a:spcAft>
                      </a:pPr>
                      <a:r>
                        <a:rPr lang="he-IL" sz="1400" b="1">
                          <a:solidFill>
                            <a:schemeClr val="bg1"/>
                          </a:solidFill>
                          <a:effectLst/>
                          <a:latin typeface="Calibri"/>
                          <a:ea typeface="Calibri"/>
                          <a:cs typeface="Arial"/>
                        </a:rPr>
                        <a:t>ניגשתי רק למועד אחד ( או מועד א' או מועד ב' ) ונכשלתי, האם אוכל לגשת למועד נוסף מיוחד בסמסטר עוקב?</a:t>
                      </a:r>
                      <a:endParaRPr lang="en-US" sz="1400" b="1">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6195" algn="r" rtl="1">
                        <a:lnSpc>
                          <a:spcPct val="115000"/>
                        </a:lnSpc>
                        <a:spcAft>
                          <a:spcPts val="0"/>
                        </a:spcAft>
                      </a:pPr>
                      <a:r>
                        <a:rPr lang="he-IL" sz="1400" b="1" dirty="0">
                          <a:solidFill>
                            <a:schemeClr val="bg1"/>
                          </a:solidFill>
                          <a:effectLst/>
                          <a:latin typeface="Calibri"/>
                          <a:ea typeface="Calibri"/>
                          <a:cs typeface="Arial"/>
                        </a:rPr>
                        <a:t>לא. באם הנך לומד בקורסים ברמה טרום בסיסי א'/ב' או בסיסי – לא תוכל לגשת למועד נוסף ויהיה עליך ללמוד קורס חוזר פרונטאלי. מקרים מיוחדים ייבחנו נקודתית. </a:t>
                      </a:r>
                      <a:endParaRPr lang="en-US" sz="1400" b="1" dirty="0">
                        <a:solidFill>
                          <a:schemeClr val="bg1"/>
                        </a:solidFill>
                        <a:effectLst/>
                        <a:latin typeface="Calibri"/>
                        <a:ea typeface="Calibri"/>
                        <a:cs typeface="Arial"/>
                      </a:endParaRPr>
                    </a:p>
                    <a:p>
                      <a:pPr algn="r" rtl="1">
                        <a:lnSpc>
                          <a:spcPct val="115000"/>
                        </a:lnSpc>
                        <a:spcAft>
                          <a:spcPts val="0"/>
                        </a:spcAft>
                      </a:pPr>
                      <a:r>
                        <a:rPr lang="he-IL" sz="1400" b="1" u="none" strike="noStrike" dirty="0">
                          <a:solidFill>
                            <a:schemeClr val="bg1"/>
                          </a:solidFill>
                          <a:effectLst/>
                          <a:latin typeface="Calibri"/>
                          <a:ea typeface="Calibri"/>
                          <a:cs typeface="Arial"/>
                        </a:rPr>
                        <a:t> </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1306">
                <a:tc>
                  <a:txBody>
                    <a:bodyPr/>
                    <a:lstStyle/>
                    <a:p>
                      <a:pPr algn="r" rtl="1">
                        <a:lnSpc>
                          <a:spcPct val="115000"/>
                        </a:lnSpc>
                        <a:spcAft>
                          <a:spcPts val="0"/>
                        </a:spcAft>
                      </a:pPr>
                      <a:r>
                        <a:rPr lang="he-IL" sz="1400" b="1" dirty="0">
                          <a:solidFill>
                            <a:schemeClr val="bg1"/>
                          </a:solidFill>
                          <a:effectLst/>
                          <a:latin typeface="Calibri"/>
                          <a:ea typeface="Calibri"/>
                          <a:cs typeface="Arial"/>
                        </a:rPr>
                        <a:t>לא ניגשתי </a:t>
                      </a:r>
                      <a:r>
                        <a:rPr lang="he-IL" sz="1400" b="1" dirty="0" smtClean="0">
                          <a:solidFill>
                            <a:schemeClr val="bg1"/>
                          </a:solidFill>
                          <a:effectLst/>
                          <a:latin typeface="Calibri"/>
                          <a:ea typeface="Calibri"/>
                          <a:cs typeface="Arial"/>
                        </a:rPr>
                        <a:t>לשום מועד.</a:t>
                      </a:r>
                      <a:r>
                        <a:rPr lang="he-IL" sz="1400" b="1" baseline="0" dirty="0" smtClean="0">
                          <a:solidFill>
                            <a:schemeClr val="bg1"/>
                          </a:solidFill>
                          <a:effectLst/>
                          <a:latin typeface="Calibri"/>
                          <a:ea typeface="Calibri"/>
                          <a:cs typeface="Arial"/>
                        </a:rPr>
                        <a:t> </a:t>
                      </a:r>
                      <a:r>
                        <a:rPr lang="he-IL" sz="1400" b="1" dirty="0" smtClean="0">
                          <a:solidFill>
                            <a:schemeClr val="bg1"/>
                          </a:solidFill>
                          <a:effectLst/>
                          <a:latin typeface="Calibri"/>
                          <a:ea typeface="Calibri"/>
                          <a:cs typeface="Arial"/>
                        </a:rPr>
                        <a:t>אם </a:t>
                      </a:r>
                      <a:r>
                        <a:rPr lang="he-IL" sz="1400" b="1" dirty="0">
                          <a:solidFill>
                            <a:schemeClr val="bg1"/>
                          </a:solidFill>
                          <a:effectLst/>
                          <a:latin typeface="Calibri"/>
                          <a:ea typeface="Calibri"/>
                          <a:cs typeface="Arial"/>
                        </a:rPr>
                        <a:t>אוכל לגשת למועד נוסף בסמסטר עוקב?</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400" b="1" dirty="0">
                          <a:solidFill>
                            <a:schemeClr val="bg1"/>
                          </a:solidFill>
                          <a:effectLst/>
                          <a:latin typeface="Calibri"/>
                          <a:ea typeface="Calibri"/>
                          <a:cs typeface="Arial"/>
                        </a:rPr>
                        <a:t>לא. יהיה עליך להירשם לקורס פרונטאלי בסמסטר העוקב.</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5511">
                <a:tc>
                  <a:txBody>
                    <a:bodyPr/>
                    <a:lstStyle/>
                    <a:p>
                      <a:pPr algn="r" rtl="1">
                        <a:lnSpc>
                          <a:spcPct val="115000"/>
                        </a:lnSpc>
                        <a:spcAft>
                          <a:spcPts val="0"/>
                        </a:spcAft>
                      </a:pPr>
                      <a:r>
                        <a:rPr lang="he-IL" sz="1400" b="1" dirty="0">
                          <a:solidFill>
                            <a:schemeClr val="bg1"/>
                          </a:solidFill>
                          <a:effectLst/>
                          <a:latin typeface="Calibri"/>
                          <a:ea typeface="Calibri"/>
                          <a:cs typeface="Arial"/>
                        </a:rPr>
                        <a:t>נכשלתי במועד א', האם מועד ב' יעלה סכום כסף נוסף?</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400" b="1" dirty="0">
                          <a:solidFill>
                            <a:schemeClr val="bg1"/>
                          </a:solidFill>
                          <a:effectLst/>
                          <a:latin typeface="Calibri"/>
                          <a:ea typeface="Calibri"/>
                          <a:cs typeface="Arial"/>
                        </a:rPr>
                        <a:t>באם נכשלת בבחינה במועד א' תוכל לגשת לבחינה נוספת במועד ב'. עלותה של הבחינה הינה 300 שקלים נוספים. לא תינתן אפשרות להיבחן יותר מפעמיים לכל היותר בכל רמה.</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8408">
                <a:tc>
                  <a:txBody>
                    <a:bodyPr/>
                    <a:lstStyle/>
                    <a:p>
                      <a:pPr algn="r" rtl="1">
                        <a:lnSpc>
                          <a:spcPct val="115000"/>
                        </a:lnSpc>
                        <a:spcAft>
                          <a:spcPts val="0"/>
                        </a:spcAft>
                      </a:pPr>
                      <a:r>
                        <a:rPr lang="he-IL" sz="1400" b="1" dirty="0">
                          <a:solidFill>
                            <a:schemeClr val="bg1"/>
                          </a:solidFill>
                          <a:effectLst/>
                          <a:latin typeface="Calibri"/>
                          <a:ea typeface="Calibri"/>
                          <a:cs typeface="Arial"/>
                        </a:rPr>
                        <a:t>נכשלתי בקורס בשני מועדים האם אני אוכל להירשם לקורס חוזר מקוון פעם נוספת?</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400" b="1" dirty="0">
                          <a:solidFill>
                            <a:schemeClr val="bg1"/>
                          </a:solidFill>
                          <a:effectLst/>
                          <a:latin typeface="Calibri"/>
                          <a:ea typeface="Calibri"/>
                          <a:cs typeface="Arial"/>
                        </a:rPr>
                        <a:t>לא. ברגע שנכשלת בקורס מקוון – מעתה והלאה יהיה עליך להירשם לקורס חוזר פרונטאלי וכן גם לקורסים הבאים בשרשרת באופן פרונטאלי.</a:t>
                      </a:r>
                      <a:endParaRPr lang="en-US" sz="1400" b="1" dirty="0">
                        <a:solidFill>
                          <a:schemeClr val="bg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409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lstStyle/>
          <a:p>
            <a:endParaRPr lang="he-IL"/>
          </a:p>
        </p:txBody>
      </p:sp>
    </p:spTree>
    <p:extLst>
      <p:ext uri="{BB962C8B-B14F-4D97-AF65-F5344CB8AC3E}">
        <p14:creationId xmlns:p14="http://schemas.microsoft.com/office/powerpoint/2010/main" val="359093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1714500"/>
            <a:ext cx="4318000" cy="3429000"/>
          </a:xfrm>
          <a:prstGeom prst="rect">
            <a:avLst/>
          </a:prstGeom>
        </p:spPr>
      </p:pic>
    </p:spTree>
    <p:extLst>
      <p:ext uri="{BB962C8B-B14F-4D97-AF65-F5344CB8AC3E}">
        <p14:creationId xmlns:p14="http://schemas.microsoft.com/office/powerpoint/2010/main" val="55012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כללי </a:t>
            </a:r>
            <a:endParaRPr lang="he-IL" dirty="0"/>
          </a:p>
        </p:txBody>
      </p:sp>
      <p:sp>
        <p:nvSpPr>
          <p:cNvPr id="3" name="מציין מיקום תוכן 2"/>
          <p:cNvSpPr>
            <a:spLocks noGrp="1"/>
          </p:cNvSpPr>
          <p:nvPr>
            <p:ph idx="1"/>
          </p:nvPr>
        </p:nvSpPr>
        <p:spPr/>
        <p:txBody>
          <a:bodyPr/>
          <a:lstStyle/>
          <a:p>
            <a:r>
              <a:rPr lang="he-IL" u="sng" dirty="0"/>
              <a:t>חובת לימודי אנגלית והרמה הנדרשת לתואר: </a:t>
            </a:r>
            <a:endParaRPr lang="en-US" dirty="0"/>
          </a:p>
          <a:p>
            <a:r>
              <a:rPr lang="he-IL" dirty="0"/>
              <a:t>תלמידי התואר הראשון, בכל תכניות הלימוד של המסלול האקדמי, חייבים בלימודי אנגלית כשפה זרה. הידע הנדרש להשלמת החובות לתואר הוא ברמה של 134 לפחות בחלק האנגלית של הבחינה הפסיכומטרית/</a:t>
            </a:r>
            <a:r>
              <a:rPr lang="he-IL" dirty="0" err="1"/>
              <a:t>אמיר"ם</a:t>
            </a:r>
            <a:r>
              <a:rPr lang="he-IL" dirty="0"/>
              <a:t> (או 234 בבחינת </a:t>
            </a:r>
            <a:r>
              <a:rPr lang="he-IL" dirty="0" err="1"/>
              <a:t>אמי"ר</a:t>
            </a:r>
            <a:r>
              <a:rPr lang="he-IL" dirty="0"/>
              <a:t>).</a:t>
            </a:r>
            <a:r>
              <a:rPr lang="en-US" dirty="0"/>
              <a:t> </a:t>
            </a:r>
            <a:r>
              <a:rPr lang="he-IL" dirty="0"/>
              <a:t/>
            </a:r>
            <a:br>
              <a:rPr lang="he-IL" dirty="0"/>
            </a:br>
            <a:endParaRPr lang="en-US" dirty="0"/>
          </a:p>
          <a:p>
            <a:r>
              <a:rPr lang="he-IL" u="sng" dirty="0"/>
              <a:t>פטורים מלימודי אנגלית:</a:t>
            </a:r>
            <a:endParaRPr lang="en-US" dirty="0"/>
          </a:p>
          <a:p>
            <a:r>
              <a:rPr lang="he-IL" dirty="0"/>
              <a:t>בעלי תואר ראשון, שני ושלישי ממוסד אקדמי המוכר בארץ.</a:t>
            </a:r>
            <a:br>
              <a:rPr lang="he-IL" dirty="0"/>
            </a:br>
            <a:r>
              <a:rPr lang="he-IL" dirty="0"/>
              <a:t>בעלי ציון 134 ומעלה בבחינה הפסיכומטרית/</a:t>
            </a:r>
            <a:r>
              <a:rPr lang="he-IL" dirty="0" err="1"/>
              <a:t>אמיר"ם</a:t>
            </a:r>
            <a:r>
              <a:rPr lang="he-IL" dirty="0"/>
              <a:t> (או 234 בבחינת </a:t>
            </a:r>
            <a:r>
              <a:rPr lang="he-IL" dirty="0" err="1"/>
              <a:t>אמי"ר</a:t>
            </a:r>
            <a:r>
              <a:rPr lang="he-IL" dirty="0"/>
              <a:t>) או על פי החלטת היחידה.</a:t>
            </a:r>
            <a:endParaRPr lang="en-US" dirty="0"/>
          </a:p>
          <a:p>
            <a:endParaRPr lang="he-IL" dirty="0"/>
          </a:p>
        </p:txBody>
      </p:sp>
    </p:spTree>
    <p:extLst>
      <p:ext uri="{BB962C8B-B14F-4D97-AF65-F5344CB8AC3E}">
        <p14:creationId xmlns:p14="http://schemas.microsoft.com/office/powerpoint/2010/main" val="353818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רמות אנגלית סיווג מחדש </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2678755432"/>
              </p:ext>
            </p:extLst>
          </p:nvPr>
        </p:nvGraphicFramePr>
        <p:xfrm>
          <a:off x="1187625" y="1600200"/>
          <a:ext cx="6624736" cy="4349081"/>
        </p:xfrm>
        <a:graphic>
          <a:graphicData uri="http://schemas.openxmlformats.org/drawingml/2006/table">
            <a:tbl>
              <a:tblPr rtl="1" firstRow="1" firstCol="1" bandRow="1"/>
              <a:tblGrid>
                <a:gridCol w="1780268">
                  <a:extLst>
                    <a:ext uri="{9D8B030D-6E8A-4147-A177-3AD203B41FA5}">
                      <a16:colId xmlns:a16="http://schemas.microsoft.com/office/drawing/2014/main" val="20000"/>
                    </a:ext>
                  </a:extLst>
                </a:gridCol>
                <a:gridCol w="846048">
                  <a:extLst>
                    <a:ext uri="{9D8B030D-6E8A-4147-A177-3AD203B41FA5}">
                      <a16:colId xmlns:a16="http://schemas.microsoft.com/office/drawing/2014/main" val="20001"/>
                    </a:ext>
                  </a:extLst>
                </a:gridCol>
                <a:gridCol w="1039233">
                  <a:extLst>
                    <a:ext uri="{9D8B030D-6E8A-4147-A177-3AD203B41FA5}">
                      <a16:colId xmlns:a16="http://schemas.microsoft.com/office/drawing/2014/main" val="20002"/>
                    </a:ext>
                  </a:extLst>
                </a:gridCol>
                <a:gridCol w="940163">
                  <a:extLst>
                    <a:ext uri="{9D8B030D-6E8A-4147-A177-3AD203B41FA5}">
                      <a16:colId xmlns:a16="http://schemas.microsoft.com/office/drawing/2014/main" val="20003"/>
                    </a:ext>
                  </a:extLst>
                </a:gridCol>
                <a:gridCol w="2019024">
                  <a:extLst>
                    <a:ext uri="{9D8B030D-6E8A-4147-A177-3AD203B41FA5}">
                      <a16:colId xmlns:a16="http://schemas.microsoft.com/office/drawing/2014/main" val="20004"/>
                    </a:ext>
                  </a:extLst>
                </a:gridCol>
              </a:tblGrid>
              <a:tr h="700523">
                <a:tc>
                  <a:txBody>
                    <a:bodyPr/>
                    <a:lstStyle/>
                    <a:p>
                      <a:pPr algn="ctr" rtl="1">
                        <a:spcAft>
                          <a:spcPts val="0"/>
                        </a:spcAft>
                      </a:pPr>
                      <a:r>
                        <a:rPr lang="he-IL" sz="1100" b="1" dirty="0">
                          <a:solidFill>
                            <a:srgbClr val="FF0000"/>
                          </a:solidFill>
                          <a:effectLst/>
                          <a:latin typeface="Times New Roman"/>
                          <a:ea typeface="Times New Roman"/>
                          <a:cs typeface="Arial"/>
                        </a:rPr>
                        <a:t>פסיכומטרי/אמירם</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b="1">
                          <a:solidFill>
                            <a:srgbClr val="FF0000"/>
                          </a:solidFill>
                          <a:effectLst/>
                          <a:latin typeface="Times New Roman"/>
                          <a:ea typeface="Times New Roman"/>
                          <a:cs typeface="Arial"/>
                        </a:rPr>
                        <a:t>אמיר</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b="1">
                          <a:solidFill>
                            <a:srgbClr val="FF0000"/>
                          </a:solidFill>
                          <a:effectLst/>
                          <a:latin typeface="Times New Roman"/>
                          <a:ea typeface="Times New Roman"/>
                          <a:cs typeface="Arial"/>
                        </a:rPr>
                        <a:t>שם הרמה</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b="1">
                          <a:solidFill>
                            <a:srgbClr val="FF0000"/>
                          </a:solidFill>
                          <a:effectLst/>
                          <a:latin typeface="Times New Roman"/>
                          <a:ea typeface="Times New Roman"/>
                          <a:cs typeface="Arial"/>
                        </a:rPr>
                        <a:t>מס' שעות לימוד</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b="1">
                          <a:solidFill>
                            <a:srgbClr val="FF0000"/>
                          </a:solidFill>
                          <a:effectLst/>
                          <a:latin typeface="Times New Roman"/>
                          <a:ea typeface="Times New Roman"/>
                          <a:cs typeface="Arial"/>
                        </a:rPr>
                        <a:t>הערות</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083">
                <a:tc>
                  <a:txBody>
                    <a:bodyPr/>
                    <a:lstStyle/>
                    <a:p>
                      <a:pPr algn="ctr" rtl="1">
                        <a:spcAft>
                          <a:spcPts val="0"/>
                        </a:spcAft>
                      </a:pPr>
                      <a:r>
                        <a:rPr lang="he-IL" sz="1100">
                          <a:solidFill>
                            <a:srgbClr val="000000"/>
                          </a:solidFill>
                          <a:effectLst/>
                          <a:latin typeface="Times New Roman"/>
                          <a:ea typeface="Times New Roman"/>
                          <a:cs typeface="Arial"/>
                        </a:rPr>
                        <a:t>134+</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234+</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פטור</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4031">
                <a:tc>
                  <a:txBody>
                    <a:bodyPr/>
                    <a:lstStyle/>
                    <a:p>
                      <a:pPr algn="ctr" rtl="1">
                        <a:spcAft>
                          <a:spcPts val="0"/>
                        </a:spcAft>
                      </a:pPr>
                      <a:r>
                        <a:rPr lang="he-IL" sz="1100">
                          <a:solidFill>
                            <a:srgbClr val="000000"/>
                          </a:solidFill>
                          <a:effectLst/>
                          <a:latin typeface="Times New Roman"/>
                          <a:ea typeface="Times New Roman"/>
                          <a:cs typeface="Arial"/>
                        </a:rPr>
                        <a:t>120-133</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220-233</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מתקדמים ב'</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4 ש"ס</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dirty="0">
                          <a:solidFill>
                            <a:srgbClr val="000000"/>
                          </a:solidFill>
                          <a:effectLst/>
                          <a:latin typeface="Times New Roman"/>
                          <a:ea typeface="Times New Roman"/>
                          <a:cs typeface="Arial"/>
                        </a:rPr>
                        <a:t>נלמד במסגרת </a:t>
                      </a:r>
                      <a:r>
                        <a:rPr lang="he-IL" sz="1100" dirty="0" smtClean="0">
                          <a:solidFill>
                            <a:srgbClr val="000000"/>
                          </a:solidFill>
                          <a:effectLst/>
                          <a:latin typeface="Times New Roman"/>
                          <a:ea typeface="Times New Roman"/>
                          <a:cs typeface="Arial"/>
                        </a:rPr>
                        <a:t>היחידה האקדמית</a:t>
                      </a:r>
                    </a:p>
                    <a:p>
                      <a:pPr algn="ctr" rtl="1">
                        <a:spcAft>
                          <a:spcPts val="0"/>
                        </a:spcAft>
                      </a:pPr>
                      <a:r>
                        <a:rPr lang="he-IL" sz="1100" dirty="0" smtClean="0">
                          <a:solidFill>
                            <a:srgbClr val="000000"/>
                          </a:solidFill>
                          <a:effectLst/>
                          <a:latin typeface="Times New Roman"/>
                          <a:ea typeface="Times New Roman"/>
                          <a:cs typeface="Arial"/>
                        </a:rPr>
                        <a:t>נכלל במניין </a:t>
                      </a:r>
                      <a:r>
                        <a:rPr lang="he-IL" sz="1100" dirty="0" err="1" smtClean="0">
                          <a:solidFill>
                            <a:srgbClr val="000000"/>
                          </a:solidFill>
                          <a:effectLst/>
                          <a:latin typeface="Times New Roman"/>
                          <a:ea typeface="Times New Roman"/>
                          <a:cs typeface="Arial"/>
                        </a:rPr>
                        <a:t>הנ"ז</a:t>
                      </a:r>
                      <a:r>
                        <a:rPr lang="he-IL" sz="1100" baseline="0" dirty="0" smtClean="0">
                          <a:solidFill>
                            <a:srgbClr val="000000"/>
                          </a:solidFill>
                          <a:effectLst/>
                          <a:latin typeface="Times New Roman"/>
                          <a:ea typeface="Times New Roman"/>
                          <a:cs typeface="Arial"/>
                        </a:rPr>
                        <a:t> ונכנס לממוצע הציונים</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164">
                <a:tc>
                  <a:txBody>
                    <a:bodyPr/>
                    <a:lstStyle/>
                    <a:p>
                      <a:pPr algn="ctr" rtl="1">
                        <a:spcAft>
                          <a:spcPts val="0"/>
                        </a:spcAft>
                      </a:pPr>
                      <a:r>
                        <a:rPr lang="he-IL" sz="1100">
                          <a:solidFill>
                            <a:srgbClr val="000000"/>
                          </a:solidFill>
                          <a:effectLst/>
                          <a:latin typeface="Times New Roman"/>
                          <a:ea typeface="Times New Roman"/>
                          <a:cs typeface="Arial"/>
                        </a:rPr>
                        <a:t>100-119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200-219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מתקדמים א'</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4 ש"ס</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dirty="0">
                          <a:solidFill>
                            <a:srgbClr val="000000"/>
                          </a:solidFill>
                          <a:effectLst/>
                          <a:latin typeface="Times New Roman"/>
                          <a:ea typeface="Times New Roman"/>
                          <a:cs typeface="Arial"/>
                        </a:rPr>
                        <a:t>לא נכלל במניין </a:t>
                      </a:r>
                      <a:r>
                        <a:rPr lang="he-IL" sz="1100" dirty="0" err="1">
                          <a:solidFill>
                            <a:srgbClr val="000000"/>
                          </a:solidFill>
                          <a:effectLst/>
                          <a:latin typeface="Times New Roman"/>
                          <a:ea typeface="Times New Roman"/>
                          <a:cs typeface="Arial"/>
                        </a:rPr>
                        <a:t>הנ"ז</a:t>
                      </a:r>
                      <a:r>
                        <a:rPr lang="he-IL" sz="1100" dirty="0">
                          <a:solidFill>
                            <a:srgbClr val="000000"/>
                          </a:solidFill>
                          <a:effectLst/>
                          <a:latin typeface="Times New Roman"/>
                          <a:ea typeface="Times New Roman"/>
                          <a:cs typeface="Arial"/>
                        </a:rPr>
                        <a:t> לתואר</a:t>
                      </a: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7015">
                <a:tc>
                  <a:txBody>
                    <a:bodyPr/>
                    <a:lstStyle/>
                    <a:p>
                      <a:pPr algn="ctr" rtl="1">
                        <a:spcAft>
                          <a:spcPts val="0"/>
                        </a:spcAft>
                      </a:pPr>
                      <a:r>
                        <a:rPr lang="he-IL" sz="1100">
                          <a:solidFill>
                            <a:srgbClr val="000000"/>
                          </a:solidFill>
                          <a:effectLst/>
                          <a:latin typeface="Times New Roman"/>
                          <a:ea typeface="Times New Roman"/>
                          <a:cs typeface="Arial"/>
                        </a:rPr>
                        <a:t>85-99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185-199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בסיסי</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6 ש"ס</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לא נכלל במניין הנ"ז לתואר</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4164">
                <a:tc>
                  <a:txBody>
                    <a:bodyPr/>
                    <a:lstStyle/>
                    <a:p>
                      <a:pPr algn="ctr" rtl="1">
                        <a:spcAft>
                          <a:spcPts val="0"/>
                        </a:spcAft>
                      </a:pPr>
                      <a:r>
                        <a:rPr lang="he-IL" sz="1100">
                          <a:solidFill>
                            <a:srgbClr val="000000"/>
                          </a:solidFill>
                          <a:effectLst/>
                          <a:latin typeface="Times New Roman"/>
                          <a:ea typeface="Times New Roman"/>
                          <a:cs typeface="Arial"/>
                        </a:rPr>
                        <a:t>70-84</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170-184</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טרום בסיס ב'</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6 ש"ס</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לא נכלל במניין הנ"ז לתואר</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5350">
                <a:tc>
                  <a:txBody>
                    <a:bodyPr/>
                    <a:lstStyle/>
                    <a:p>
                      <a:pPr algn="ctr" rtl="1">
                        <a:spcAft>
                          <a:spcPts val="0"/>
                        </a:spcAft>
                      </a:pPr>
                      <a:r>
                        <a:rPr lang="he-IL" sz="1100">
                          <a:solidFill>
                            <a:srgbClr val="000000"/>
                          </a:solidFill>
                          <a:effectLst/>
                          <a:latin typeface="Times New Roman"/>
                          <a:ea typeface="Times New Roman"/>
                          <a:cs typeface="Arial"/>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b="1">
                          <a:solidFill>
                            <a:srgbClr val="000000"/>
                          </a:solidFill>
                          <a:effectLst/>
                          <a:latin typeface="Times New Roman"/>
                          <a:ea typeface="Times New Roman"/>
                          <a:cs typeface="Arial"/>
                        </a:rPr>
                        <a:t>או</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 </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endParaRPr lang="en-US" sz="10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1751">
                <a:tc>
                  <a:txBody>
                    <a:bodyPr/>
                    <a:lstStyle/>
                    <a:p>
                      <a:pPr algn="ctr" rtl="1">
                        <a:spcAft>
                          <a:spcPts val="0"/>
                        </a:spcAft>
                      </a:pPr>
                      <a:r>
                        <a:rPr lang="he-IL" sz="1100">
                          <a:solidFill>
                            <a:srgbClr val="000000"/>
                          </a:solidFill>
                          <a:effectLst/>
                          <a:latin typeface="Times New Roman"/>
                          <a:ea typeface="Times New Roman"/>
                          <a:cs typeface="Arial"/>
                        </a:rPr>
                        <a:t>50-69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150-169</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טרום בסיסי א'</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a:solidFill>
                            <a:srgbClr val="000000"/>
                          </a:solidFill>
                          <a:effectLst/>
                          <a:latin typeface="Times New Roman"/>
                          <a:ea typeface="Times New Roman"/>
                          <a:cs typeface="Arial"/>
                        </a:rPr>
                        <a:t>8 ש"ס</a:t>
                      </a:r>
                      <a:endParaRPr lang="en-US" sz="12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he-IL" sz="1100" dirty="0">
                          <a:solidFill>
                            <a:srgbClr val="000000"/>
                          </a:solidFill>
                          <a:effectLst/>
                          <a:latin typeface="Times New Roman"/>
                          <a:ea typeface="Times New Roman"/>
                          <a:cs typeface="Arial"/>
                        </a:rPr>
                        <a:t>לא נכלל במניין </a:t>
                      </a:r>
                      <a:r>
                        <a:rPr lang="he-IL" sz="1100" dirty="0" err="1">
                          <a:solidFill>
                            <a:srgbClr val="000000"/>
                          </a:solidFill>
                          <a:effectLst/>
                          <a:latin typeface="Times New Roman"/>
                          <a:ea typeface="Times New Roman"/>
                          <a:cs typeface="Arial"/>
                        </a:rPr>
                        <a:t>הנ"ז</a:t>
                      </a:r>
                      <a:r>
                        <a:rPr lang="he-IL" sz="1100" dirty="0">
                          <a:solidFill>
                            <a:srgbClr val="000000"/>
                          </a:solidFill>
                          <a:effectLst/>
                          <a:latin typeface="Times New Roman"/>
                          <a:ea typeface="Times New Roman"/>
                          <a:cs typeface="Arial"/>
                        </a:rPr>
                        <a:t> </a:t>
                      </a:r>
                      <a:r>
                        <a:rPr lang="he-IL" sz="1100" dirty="0" smtClean="0">
                          <a:solidFill>
                            <a:srgbClr val="000000"/>
                          </a:solidFill>
                          <a:effectLst/>
                          <a:latin typeface="Times New Roman"/>
                          <a:ea typeface="Times New Roman"/>
                          <a:cs typeface="Arial"/>
                        </a:rPr>
                        <a:t>לתואר</a:t>
                      </a:r>
                    </a:p>
                    <a:p>
                      <a:pPr algn="ctr" rtl="1">
                        <a:spcAft>
                          <a:spcPts val="0"/>
                        </a:spcAft>
                      </a:pPr>
                      <a:endParaRPr lang="en-US" sz="1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314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332656"/>
            <a:ext cx="7125113" cy="924475"/>
          </a:xfrm>
        </p:spPr>
        <p:txBody>
          <a:bodyPr/>
          <a:lstStyle/>
          <a:p>
            <a:pPr algn="ctr"/>
            <a:r>
              <a:rPr lang="he-IL" dirty="0" smtClean="0"/>
              <a:t>שאלות ותשובות- כללי</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74187717"/>
              </p:ext>
            </p:extLst>
          </p:nvPr>
        </p:nvGraphicFramePr>
        <p:xfrm>
          <a:off x="1331640" y="1278875"/>
          <a:ext cx="6334998" cy="5364666"/>
        </p:xfrm>
        <a:graphic>
          <a:graphicData uri="http://schemas.openxmlformats.org/drawingml/2006/table">
            <a:tbl>
              <a:tblPr rtl="1" firstRow="1" firstCol="1" bandRow="1"/>
              <a:tblGrid>
                <a:gridCol w="3151976">
                  <a:extLst>
                    <a:ext uri="{9D8B030D-6E8A-4147-A177-3AD203B41FA5}">
                      <a16:colId xmlns:a16="http://schemas.microsoft.com/office/drawing/2014/main" val="20000"/>
                    </a:ext>
                  </a:extLst>
                </a:gridCol>
                <a:gridCol w="3183022">
                  <a:extLst>
                    <a:ext uri="{9D8B030D-6E8A-4147-A177-3AD203B41FA5}">
                      <a16:colId xmlns:a16="http://schemas.microsoft.com/office/drawing/2014/main" val="20001"/>
                    </a:ext>
                  </a:extLst>
                </a:gridCol>
              </a:tblGrid>
              <a:tr h="1829921">
                <a:tc>
                  <a:txBody>
                    <a:bodyPr/>
                    <a:lstStyle/>
                    <a:p>
                      <a:pPr algn="r" rtl="1">
                        <a:lnSpc>
                          <a:spcPct val="115000"/>
                        </a:lnSpc>
                        <a:spcAft>
                          <a:spcPts val="0"/>
                        </a:spcAft>
                      </a:pPr>
                      <a:r>
                        <a:rPr lang="he-IL" sz="1400" b="1" kern="1200" dirty="0" smtClean="0">
                          <a:solidFill>
                            <a:schemeClr val="tx1"/>
                          </a:solidFill>
                          <a:effectLst/>
                          <a:latin typeface="+mn-lt"/>
                          <a:ea typeface="+mn-ea"/>
                          <a:cs typeface="+mn-cs"/>
                        </a:rPr>
                        <a:t>האם חלה עליי חובה להירשם ללימודי אנגלית החל מהסמסטר הראשון ללימודים (לא כולל מתקדמים ב')?</a:t>
                      </a:r>
                      <a:endParaRPr lang="en-US" sz="1400" b="1"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457200" rtl="1" eaLnBrk="1" fontAlgn="auto" latinLnBrk="0" hangingPunct="1">
                        <a:lnSpc>
                          <a:spcPct val="115000"/>
                        </a:lnSpc>
                        <a:spcBef>
                          <a:spcPts val="0"/>
                        </a:spcBef>
                        <a:spcAft>
                          <a:spcPts val="0"/>
                        </a:spcAft>
                        <a:buClrTx/>
                        <a:buSzTx/>
                        <a:buFontTx/>
                        <a:buNone/>
                        <a:tabLst/>
                        <a:defRPr/>
                      </a:pPr>
                      <a:r>
                        <a:rPr lang="he-IL" sz="1400" kern="1200" dirty="0" smtClean="0">
                          <a:solidFill>
                            <a:schemeClr val="tx1"/>
                          </a:solidFill>
                          <a:effectLst/>
                          <a:latin typeface="+mn-lt"/>
                          <a:ea typeface="+mn-ea"/>
                          <a:cs typeface="+mn-cs"/>
                        </a:rPr>
                        <a:t>כן. חלה חובת רישום לקורס אנגלית החל מהסמסטר הראשון ללימודים. במקרים מיוחדים ולאחר קבלת אישור מהיחידה להוראת אנגלית, יוכלו סטודנטים ברמת אנגלית מתקדמים א' בלבד לדחות את הקורס לסמסטר ב' של השנה הראשונה ללימודיהם.</a:t>
                      </a:r>
                      <a:endParaRPr lang="en-US" sz="1400" kern="1200" dirty="0" smtClean="0">
                        <a:solidFill>
                          <a:schemeClr val="tx1"/>
                        </a:solidFill>
                        <a:effectLst/>
                        <a:latin typeface="+mn-lt"/>
                        <a:ea typeface="+mn-ea"/>
                        <a:cs typeface="+mn-cs"/>
                      </a:endParaRPr>
                    </a:p>
                    <a:p>
                      <a:pPr algn="r" rtl="1">
                        <a:lnSpc>
                          <a:spcPct val="115000"/>
                        </a:lnSpc>
                        <a:spcAft>
                          <a:spcPts val="0"/>
                        </a:spcAft>
                      </a:pPr>
                      <a:endParaRPr lang="en-US" sz="14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7467">
                <a:tc>
                  <a:txBody>
                    <a:bodyPr/>
                    <a:lstStyle/>
                    <a:p>
                      <a:pPr algn="r" rtl="1">
                        <a:lnSpc>
                          <a:spcPct val="115000"/>
                        </a:lnSpc>
                        <a:spcAft>
                          <a:spcPts val="0"/>
                        </a:spcAft>
                      </a:pPr>
                      <a:r>
                        <a:rPr lang="he-IL" sz="1400" b="1" kern="1200" dirty="0" smtClean="0">
                          <a:solidFill>
                            <a:schemeClr val="tx1"/>
                          </a:solidFill>
                          <a:effectLst/>
                          <a:latin typeface="+mn-lt"/>
                          <a:ea typeface="+mn-ea"/>
                          <a:cs typeface="+mn-cs"/>
                        </a:rPr>
                        <a:t>ש: מהי רמת האנגלית אותה עליי לסיים עד תום שנה א' ללימודיי?</a:t>
                      </a:r>
                      <a:endParaRPr lang="en-US" sz="1400" b="1"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1400" kern="1200" dirty="0" smtClean="0">
                          <a:solidFill>
                            <a:schemeClr val="tx1"/>
                          </a:solidFill>
                          <a:effectLst/>
                          <a:latin typeface="+mn-lt"/>
                          <a:ea typeface="+mn-ea"/>
                          <a:cs typeface="+mn-cs"/>
                        </a:rPr>
                        <a:t>על הסטודנט להגיע לרמת ידע בסיסית באנגלית (סיום בהצלחה של קורס בסיסי) עד תום  שנה א' ללימודיו, אחרת לא יורשה לעבור לשנה ב'. </a:t>
                      </a:r>
                      <a:endParaRPr lang="en-US" sz="14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7467">
                <a:tc>
                  <a:txBody>
                    <a:bodyPr/>
                    <a:lstStyle/>
                    <a:p>
                      <a:pPr marL="0" marR="0" lvl="0" indent="0" algn="r" defTabSz="457200" rtl="1" eaLnBrk="1" fontAlgn="auto" latinLnBrk="0" hangingPunct="1">
                        <a:lnSpc>
                          <a:spcPct val="115000"/>
                        </a:lnSpc>
                        <a:spcBef>
                          <a:spcPts val="0"/>
                        </a:spcBef>
                        <a:spcAft>
                          <a:spcPts val="0"/>
                        </a:spcAft>
                        <a:buClrTx/>
                        <a:buSzTx/>
                        <a:buFontTx/>
                        <a:buNone/>
                        <a:tabLst/>
                        <a:defRPr/>
                      </a:pPr>
                      <a:r>
                        <a:rPr lang="he-IL" sz="1400" b="1" kern="1200" dirty="0" smtClean="0">
                          <a:solidFill>
                            <a:schemeClr val="tx1"/>
                          </a:solidFill>
                          <a:effectLst/>
                          <a:latin typeface="+mn-lt"/>
                          <a:ea typeface="+mn-ea"/>
                          <a:cs typeface="+mn-cs"/>
                        </a:rPr>
                        <a:t>עד מתי עליי לסיים את כל חובות האנגלית שלי  (כולל מתקדמים ב')?</a:t>
                      </a:r>
                      <a:endParaRPr lang="en-US" sz="1400" b="1" kern="1200" dirty="0" smtClean="0">
                        <a:solidFill>
                          <a:schemeClr val="tx1"/>
                        </a:solidFill>
                        <a:effectLst/>
                        <a:latin typeface="+mn-lt"/>
                        <a:ea typeface="+mn-ea"/>
                        <a:cs typeface="+mn-cs"/>
                      </a:endParaRPr>
                    </a:p>
                    <a:p>
                      <a:pPr marL="0" algn="r" defTabSz="457200" rtl="1" eaLnBrk="1" latinLnBrk="0" hangingPunct="1">
                        <a:lnSpc>
                          <a:spcPct val="115000"/>
                        </a:lnSpc>
                        <a:spcAft>
                          <a:spcPts val="0"/>
                        </a:spcAft>
                      </a:pPr>
                      <a:endParaRPr lang="he-IL" sz="1400" b="1" kern="1200" dirty="0" smtClean="0">
                        <a:solidFill>
                          <a:schemeClr val="tx1"/>
                        </a:solidFill>
                        <a:effectLst/>
                        <a:latin typeface="+mn-lt"/>
                        <a:ea typeface="+mn-ea"/>
                        <a:cs typeface="+mn-cs"/>
                      </a:endParaRPr>
                    </a:p>
                    <a:p>
                      <a:pPr algn="r" rtl="1">
                        <a:lnSpc>
                          <a:spcPct val="115000"/>
                        </a:lnSpc>
                        <a:spcAft>
                          <a:spcPts val="0"/>
                        </a:spcAft>
                      </a:pPr>
                      <a:endParaRPr lang="en-US" sz="1400" b="1"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457200" rtl="1" eaLnBrk="1" fontAlgn="auto" latinLnBrk="0" hangingPunct="1">
                        <a:lnSpc>
                          <a:spcPct val="115000"/>
                        </a:lnSpc>
                        <a:spcBef>
                          <a:spcPts val="0"/>
                        </a:spcBef>
                        <a:spcAft>
                          <a:spcPts val="0"/>
                        </a:spcAft>
                        <a:buClrTx/>
                        <a:buSzTx/>
                        <a:buFontTx/>
                        <a:buNone/>
                        <a:tabLst/>
                        <a:defRPr/>
                      </a:pPr>
                      <a:r>
                        <a:rPr lang="he-IL" sz="1400" b="0" kern="1200" dirty="0" smtClean="0">
                          <a:solidFill>
                            <a:schemeClr val="tx1"/>
                          </a:solidFill>
                          <a:effectLst/>
                          <a:latin typeface="+mn-lt"/>
                          <a:ea typeface="+mn-ea"/>
                          <a:cs typeface="+mn-cs"/>
                        </a:rPr>
                        <a:t>כל הסטודנטים נדרשים לסיים את חובות האנגלית, עד לרמת פטור, לא יאוחר מתום השנה הקודמת לשנה האחרונה ללימודיהם.</a:t>
                      </a:r>
                      <a:endParaRPr lang="en-US" sz="1400" b="0" kern="1200" dirty="0" smtClean="0">
                        <a:solidFill>
                          <a:schemeClr val="tx1"/>
                        </a:solidFill>
                        <a:effectLst/>
                        <a:latin typeface="+mn-lt"/>
                        <a:ea typeface="+mn-ea"/>
                        <a:cs typeface="+mn-cs"/>
                      </a:endParaRPr>
                    </a:p>
                    <a:p>
                      <a:pPr algn="r" rtl="1">
                        <a:lnSpc>
                          <a:spcPct val="115000"/>
                        </a:lnSpc>
                        <a:spcAft>
                          <a:spcPts val="0"/>
                        </a:spcAft>
                      </a:pPr>
                      <a:endParaRPr lang="en-US" sz="14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921690"/>
                  </a:ext>
                </a:extLst>
              </a:tr>
              <a:tr h="1087467">
                <a:tc>
                  <a:txBody>
                    <a:bodyPr/>
                    <a:lstStyle/>
                    <a:p>
                      <a:pPr marL="0" marR="0" lvl="0" indent="0" algn="r" defTabSz="457200" rtl="1" eaLnBrk="1" fontAlgn="auto" latinLnBrk="0" hangingPunct="1">
                        <a:lnSpc>
                          <a:spcPct val="115000"/>
                        </a:lnSpc>
                        <a:spcBef>
                          <a:spcPts val="0"/>
                        </a:spcBef>
                        <a:spcAft>
                          <a:spcPts val="0"/>
                        </a:spcAft>
                        <a:buClrTx/>
                        <a:buSzTx/>
                        <a:buFontTx/>
                        <a:buNone/>
                        <a:tabLst/>
                        <a:defRPr/>
                      </a:pPr>
                      <a:r>
                        <a:rPr lang="he-IL" sz="1400" b="1" kern="1200" dirty="0" smtClean="0">
                          <a:solidFill>
                            <a:schemeClr val="tx1"/>
                          </a:solidFill>
                          <a:effectLst/>
                          <a:latin typeface="+mn-lt"/>
                          <a:ea typeface="+mn-ea"/>
                          <a:cs typeface="+mn-cs"/>
                        </a:rPr>
                        <a:t>כיצד אני יכול לדעת את רמת האנגלית אליה אני מסווג?</a:t>
                      </a:r>
                      <a:endParaRPr lang="en-US" sz="1400" b="1" kern="1200" dirty="0" smtClean="0">
                        <a:solidFill>
                          <a:schemeClr val="tx1"/>
                        </a:solidFill>
                        <a:effectLst/>
                        <a:latin typeface="+mn-lt"/>
                        <a:ea typeface="+mn-ea"/>
                        <a:cs typeface="+mn-cs"/>
                      </a:endParaRPr>
                    </a:p>
                    <a:p>
                      <a:pPr algn="r" rtl="1">
                        <a:lnSpc>
                          <a:spcPct val="115000"/>
                        </a:lnSpc>
                        <a:spcAft>
                          <a:spcPts val="0"/>
                        </a:spcAft>
                      </a:pPr>
                      <a:endParaRPr lang="en-US" sz="1400" b="1"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457200" rtl="1" eaLnBrk="1" fontAlgn="auto" latinLnBrk="0" hangingPunct="1">
                        <a:lnSpc>
                          <a:spcPct val="115000"/>
                        </a:lnSpc>
                        <a:spcBef>
                          <a:spcPts val="0"/>
                        </a:spcBef>
                        <a:spcAft>
                          <a:spcPts val="0"/>
                        </a:spcAft>
                        <a:buClrTx/>
                        <a:buSzTx/>
                        <a:buFontTx/>
                        <a:buNone/>
                        <a:tabLst/>
                        <a:defRPr/>
                      </a:pPr>
                      <a:r>
                        <a:rPr lang="he-IL" sz="1400" b="0" kern="1200" dirty="0" smtClean="0">
                          <a:solidFill>
                            <a:schemeClr val="tx1"/>
                          </a:solidFill>
                          <a:effectLst/>
                          <a:latin typeface="+mn-lt"/>
                          <a:ea typeface="+mn-ea"/>
                          <a:cs typeface="+mn-cs"/>
                        </a:rPr>
                        <a:t>ניתן לבדוק את רמת האנגלית אליה אתה מסווג </a:t>
                      </a:r>
                      <a:r>
                        <a:rPr lang="he-IL" sz="1400" b="0" kern="1200" dirty="0" err="1" smtClean="0">
                          <a:solidFill>
                            <a:schemeClr val="tx1"/>
                          </a:solidFill>
                          <a:effectLst/>
                          <a:latin typeface="+mn-lt"/>
                          <a:ea typeface="+mn-ea"/>
                          <a:cs typeface="+mn-cs"/>
                        </a:rPr>
                        <a:t>במידענט</a:t>
                      </a:r>
                      <a:r>
                        <a:rPr lang="he-IL" sz="1400" b="0" kern="1200" dirty="0" smtClean="0">
                          <a:solidFill>
                            <a:schemeClr val="tx1"/>
                          </a:solidFill>
                          <a:effectLst/>
                          <a:latin typeface="+mn-lt"/>
                          <a:ea typeface="+mn-ea"/>
                          <a:cs typeface="+mn-cs"/>
                        </a:rPr>
                        <a:t> תחת " אנגלית"—" רמה באנגלית".</a:t>
                      </a:r>
                    </a:p>
                    <a:p>
                      <a:pPr algn="r" rtl="1">
                        <a:lnSpc>
                          <a:spcPct val="115000"/>
                        </a:lnSpc>
                        <a:spcAft>
                          <a:spcPts val="0"/>
                        </a:spcAft>
                      </a:pPr>
                      <a:endParaRPr lang="en-US" sz="1400" dirty="0">
                        <a:solidFill>
                          <a:schemeClr val="tx1"/>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609139"/>
                  </a:ext>
                </a:extLst>
              </a:tr>
            </a:tbl>
          </a:graphicData>
        </a:graphic>
      </p:graphicFrame>
    </p:spTree>
    <p:extLst>
      <p:ext uri="{BB962C8B-B14F-4D97-AF65-F5344CB8AC3E}">
        <p14:creationId xmlns:p14="http://schemas.microsoft.com/office/powerpoint/2010/main" val="141526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FF0000"/>
                </a:solidFill>
              </a:rPr>
              <a:t>שאלות ותשובות - קורסים</a:t>
            </a:r>
            <a:endParaRPr lang="he-IL" dirty="0">
              <a:solidFill>
                <a:srgbClr val="FF000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349242687"/>
              </p:ext>
            </p:extLst>
          </p:nvPr>
        </p:nvGraphicFramePr>
        <p:xfrm>
          <a:off x="1009442" y="1568544"/>
          <a:ext cx="7124700" cy="4236720"/>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2765507070"/>
                    </a:ext>
                  </a:extLst>
                </a:gridCol>
                <a:gridCol w="3562350">
                  <a:extLst>
                    <a:ext uri="{9D8B030D-6E8A-4147-A177-3AD203B41FA5}">
                      <a16:colId xmlns:a16="http://schemas.microsoft.com/office/drawing/2014/main" val="4111157773"/>
                    </a:ext>
                  </a:extLst>
                </a:gridCol>
              </a:tblGrid>
              <a:tr h="1818723">
                <a:tc>
                  <a:txBody>
                    <a:bodyPr/>
                    <a:lstStyle/>
                    <a:p>
                      <a:pPr rtl="1"/>
                      <a:r>
                        <a:rPr lang="he-IL" sz="1400" b="1" dirty="0" smtClean="0">
                          <a:solidFill>
                            <a:srgbClr val="FF0000"/>
                          </a:solidFill>
                        </a:rPr>
                        <a:t>מה זה קורסים מקוונים?</a:t>
                      </a:r>
                      <a:endParaRPr lang="he-IL" sz="1400" b="1" dirty="0">
                        <a:solidFill>
                          <a:srgbClr val="FF0000"/>
                        </a:solidFill>
                      </a:endParaRPr>
                    </a:p>
                  </a:txBody>
                  <a:tcPr/>
                </a:tc>
                <a:tc>
                  <a:txBody>
                    <a:bodyPr/>
                    <a:lstStyle/>
                    <a:p>
                      <a:pPr rtl="1"/>
                      <a:r>
                        <a:rPr lang="he-IL" sz="1400" b="0" kern="1200" dirty="0" smtClean="0">
                          <a:solidFill>
                            <a:srgbClr val="FF0000"/>
                          </a:solidFill>
                          <a:effectLst/>
                          <a:latin typeface="+mn-lt"/>
                          <a:ea typeface="+mn-ea"/>
                          <a:cs typeface="+mn-cs"/>
                        </a:rPr>
                        <a:t>קורסים באינטרנט הקיימים ברמות טרום בסיסי א', טרום  בסיסי ב', בסיסי, מתקדמים א' בלבד. (קורסי אנגלית ברמת </a:t>
                      </a:r>
                      <a:r>
                        <a:rPr lang="he-IL" sz="1400" b="0" u="sng" kern="1200" dirty="0" smtClean="0">
                          <a:solidFill>
                            <a:srgbClr val="FF0000"/>
                          </a:solidFill>
                          <a:effectLst/>
                          <a:latin typeface="+mn-lt"/>
                          <a:ea typeface="+mn-ea"/>
                          <a:cs typeface="+mn-cs"/>
                        </a:rPr>
                        <a:t>מתקדמים ב'</a:t>
                      </a:r>
                      <a:r>
                        <a:rPr lang="he-IL" sz="1400" b="0" kern="1200" dirty="0" smtClean="0">
                          <a:solidFill>
                            <a:srgbClr val="FF0000"/>
                          </a:solidFill>
                          <a:effectLst/>
                          <a:latin typeface="+mn-lt"/>
                          <a:ea typeface="+mn-ea"/>
                          <a:cs typeface="+mn-cs"/>
                        </a:rPr>
                        <a:t> יילמדו כקורסים </a:t>
                      </a:r>
                      <a:r>
                        <a:rPr lang="he-IL" sz="1400" b="0" u="sng" kern="1200" dirty="0" smtClean="0">
                          <a:solidFill>
                            <a:srgbClr val="FF0000"/>
                          </a:solidFill>
                          <a:effectLst/>
                          <a:latin typeface="+mn-lt"/>
                          <a:ea typeface="+mn-ea"/>
                          <a:cs typeface="+mn-cs"/>
                        </a:rPr>
                        <a:t>פרונטאליים</a:t>
                      </a:r>
                      <a:r>
                        <a:rPr lang="he-IL" sz="1400" b="0" kern="1200" dirty="0" smtClean="0">
                          <a:solidFill>
                            <a:srgbClr val="FF0000"/>
                          </a:solidFill>
                          <a:effectLst/>
                          <a:latin typeface="+mn-lt"/>
                          <a:ea typeface="+mn-ea"/>
                          <a:cs typeface="+mn-cs"/>
                        </a:rPr>
                        <a:t> בלבד במסגרת כל יחידה אקדמית) .</a:t>
                      </a:r>
                      <a:endParaRPr lang="en-US" sz="1400" b="0" kern="1200" dirty="0" smtClean="0">
                        <a:solidFill>
                          <a:srgbClr val="FF0000"/>
                        </a:solidFill>
                        <a:effectLst/>
                        <a:latin typeface="+mn-lt"/>
                        <a:ea typeface="+mn-ea"/>
                        <a:cs typeface="+mn-cs"/>
                      </a:endParaRPr>
                    </a:p>
                    <a:p>
                      <a:pPr rtl="1"/>
                      <a:r>
                        <a:rPr lang="he-IL" sz="1400" b="0" kern="1200" dirty="0" smtClean="0">
                          <a:solidFill>
                            <a:srgbClr val="FF0000"/>
                          </a:solidFill>
                          <a:effectLst/>
                          <a:latin typeface="+mn-lt"/>
                          <a:ea typeface="+mn-ea"/>
                          <a:cs typeface="+mn-cs"/>
                        </a:rPr>
                        <a:t>הקורסים מיועדים ללמידה עצמאית, והם אינם מלווים בתמיכה פדגוגית נוספת, מלבד חומרי הלימוד המצויים באתר.</a:t>
                      </a:r>
                      <a:endParaRPr lang="en-US" sz="1400" b="0" kern="1200" dirty="0" smtClean="0">
                        <a:solidFill>
                          <a:srgbClr val="FF0000"/>
                        </a:solidFill>
                        <a:effectLst/>
                        <a:latin typeface="+mn-lt"/>
                        <a:ea typeface="+mn-ea"/>
                        <a:cs typeface="+mn-cs"/>
                      </a:endParaRPr>
                    </a:p>
                    <a:p>
                      <a:r>
                        <a:rPr lang="he-IL" sz="1400" b="0" kern="1200" dirty="0" smtClean="0">
                          <a:solidFill>
                            <a:srgbClr val="FF0000"/>
                          </a:solidFill>
                          <a:effectLst/>
                          <a:latin typeface="+mn-lt"/>
                          <a:ea typeface="+mn-ea"/>
                          <a:cs typeface="+mn-cs"/>
                        </a:rPr>
                        <a:t>בתום כל סמסטר יתקיים המבחן המסכם של חובת מעבר בציון 60. </a:t>
                      </a:r>
                      <a:endParaRPr lang="he-IL" sz="1400" b="0" dirty="0">
                        <a:solidFill>
                          <a:srgbClr val="FF0000"/>
                        </a:solidFill>
                      </a:endParaRPr>
                    </a:p>
                  </a:txBody>
                  <a:tcPr/>
                </a:tc>
                <a:extLst>
                  <a:ext uri="{0D108BD9-81ED-4DB2-BD59-A6C34878D82A}">
                    <a16:rowId xmlns:a16="http://schemas.microsoft.com/office/drawing/2014/main" val="182959127"/>
                  </a:ext>
                </a:extLst>
              </a:tr>
              <a:tr h="1879415">
                <a:tc>
                  <a:txBody>
                    <a:bodyPr/>
                    <a:lstStyle/>
                    <a:p>
                      <a:pPr rtl="1"/>
                      <a:r>
                        <a:rPr lang="he-IL" sz="1400" b="1" dirty="0" smtClean="0">
                          <a:solidFill>
                            <a:srgbClr val="FF0000"/>
                          </a:solidFill>
                        </a:rPr>
                        <a:t>מה זה קורסים פרונטליים?</a:t>
                      </a:r>
                      <a:endParaRPr lang="he-IL" sz="1400" b="1" dirty="0">
                        <a:solidFill>
                          <a:srgbClr val="FF0000"/>
                        </a:solidFill>
                      </a:endParaRPr>
                    </a:p>
                  </a:txBody>
                  <a:tcPr/>
                </a:tc>
                <a:tc>
                  <a:txBody>
                    <a:bodyPr/>
                    <a:lstStyle/>
                    <a:p>
                      <a:pPr rtl="1"/>
                      <a:r>
                        <a:rPr lang="he-IL" sz="1400" kern="1200" dirty="0" smtClean="0">
                          <a:solidFill>
                            <a:srgbClr val="FF0000"/>
                          </a:solidFill>
                          <a:effectLst/>
                          <a:latin typeface="+mn-lt"/>
                          <a:ea typeface="+mn-ea"/>
                          <a:cs typeface="+mn-cs"/>
                        </a:rPr>
                        <a:t>קורסים אלו יתקיימו במכללה במהלך שנת הלימודים. זוהי מתכונת "רגילה", המצריכה נוכחות בשיעורים ועמידה במטלות. הקורסים יתקיימו במהלך סמסטר </a:t>
                      </a:r>
                      <a:r>
                        <a:rPr lang="he-IL" sz="1400" kern="1200" dirty="0" err="1" smtClean="0">
                          <a:solidFill>
                            <a:srgbClr val="FF0000"/>
                          </a:solidFill>
                          <a:effectLst/>
                          <a:latin typeface="+mn-lt"/>
                          <a:ea typeface="+mn-ea"/>
                          <a:cs typeface="+mn-cs"/>
                        </a:rPr>
                        <a:t>א',ב</a:t>
                      </a:r>
                      <a:r>
                        <a:rPr lang="he-IL" sz="1400" kern="1200" dirty="0" smtClean="0">
                          <a:solidFill>
                            <a:srgbClr val="FF0000"/>
                          </a:solidFill>
                          <a:effectLst/>
                          <a:latin typeface="+mn-lt"/>
                          <a:ea typeface="+mn-ea"/>
                          <a:cs typeface="+mn-cs"/>
                        </a:rPr>
                        <a:t>' וקיץ  (פתיחת קורס מותנית במספר נרשמים).</a:t>
                      </a:r>
                      <a:endParaRPr lang="en-US" sz="1400" kern="1200" dirty="0" smtClean="0">
                        <a:solidFill>
                          <a:srgbClr val="FF0000"/>
                        </a:solidFill>
                        <a:effectLst/>
                        <a:latin typeface="+mn-lt"/>
                        <a:ea typeface="+mn-ea"/>
                        <a:cs typeface="+mn-cs"/>
                      </a:endParaRPr>
                    </a:p>
                    <a:p>
                      <a:pPr rtl="1"/>
                      <a:r>
                        <a:rPr lang="he-IL" sz="1400" kern="1200" dirty="0" smtClean="0">
                          <a:solidFill>
                            <a:srgbClr val="FF0000"/>
                          </a:solidFill>
                          <a:effectLst/>
                          <a:latin typeface="+mn-lt"/>
                          <a:ea typeface="+mn-ea"/>
                          <a:cs typeface="+mn-cs"/>
                        </a:rPr>
                        <a:t>חובת מעבר בקורס- ציון 60 לפחות במבחן המסכם .</a:t>
                      </a:r>
                      <a:endParaRPr lang="en-US" sz="1400" kern="1200" dirty="0" smtClean="0">
                        <a:solidFill>
                          <a:srgbClr val="FF0000"/>
                        </a:solidFill>
                        <a:effectLst/>
                        <a:latin typeface="+mn-lt"/>
                        <a:ea typeface="+mn-ea"/>
                        <a:cs typeface="+mn-cs"/>
                      </a:endParaRPr>
                    </a:p>
                    <a:p>
                      <a:pPr rtl="1"/>
                      <a:r>
                        <a:rPr lang="en-US" sz="1400" dirty="0" smtClean="0">
                          <a:solidFill>
                            <a:srgbClr val="FF0000"/>
                          </a:solidFill>
                        </a:rPr>
                        <a:t>*</a:t>
                      </a:r>
                      <a:r>
                        <a:rPr lang="he-IL" sz="1400" dirty="0" smtClean="0">
                          <a:solidFill>
                            <a:srgbClr val="FF0000"/>
                          </a:solidFill>
                        </a:rPr>
                        <a:t>שינוי</a:t>
                      </a:r>
                      <a:r>
                        <a:rPr lang="he-IL" sz="1400" baseline="0" dirty="0" smtClean="0">
                          <a:solidFill>
                            <a:srgbClr val="FF0000"/>
                          </a:solidFill>
                        </a:rPr>
                        <a:t> צפוי החל </a:t>
                      </a:r>
                      <a:r>
                        <a:rPr lang="he-IL" sz="1400" baseline="0" dirty="0" err="1" smtClean="0">
                          <a:solidFill>
                            <a:srgbClr val="FF0000"/>
                          </a:solidFill>
                        </a:rPr>
                        <a:t>מתשע"ט</a:t>
                      </a:r>
                      <a:endParaRPr lang="he-IL" sz="1400" dirty="0">
                        <a:solidFill>
                          <a:srgbClr val="FF0000"/>
                        </a:solidFill>
                      </a:endParaRPr>
                    </a:p>
                  </a:txBody>
                  <a:tcPr/>
                </a:tc>
                <a:extLst>
                  <a:ext uri="{0D108BD9-81ED-4DB2-BD59-A6C34878D82A}">
                    <a16:rowId xmlns:a16="http://schemas.microsoft.com/office/drawing/2014/main" val="2270355922"/>
                  </a:ext>
                </a:extLst>
              </a:tr>
            </a:tbl>
          </a:graphicData>
        </a:graphic>
      </p:graphicFrame>
    </p:spTree>
    <p:extLst>
      <p:ext uri="{BB962C8B-B14F-4D97-AF65-F5344CB8AC3E}">
        <p14:creationId xmlns:p14="http://schemas.microsoft.com/office/powerpoint/2010/main" val="178313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FF0000"/>
                </a:solidFill>
              </a:rPr>
              <a:t>קורסים</a:t>
            </a:r>
            <a:endParaRPr lang="he-IL" dirty="0">
              <a:solidFill>
                <a:srgbClr val="FF000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751427273"/>
              </p:ext>
            </p:extLst>
          </p:nvPr>
        </p:nvGraphicFramePr>
        <p:xfrm>
          <a:off x="1009650" y="1806575"/>
          <a:ext cx="7124700" cy="4964776"/>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3167080227"/>
                    </a:ext>
                  </a:extLst>
                </a:gridCol>
                <a:gridCol w="3562350">
                  <a:extLst>
                    <a:ext uri="{9D8B030D-6E8A-4147-A177-3AD203B41FA5}">
                      <a16:colId xmlns:a16="http://schemas.microsoft.com/office/drawing/2014/main" val="2149521094"/>
                    </a:ext>
                  </a:extLst>
                </a:gridCol>
              </a:tblGrid>
              <a:tr h="694889">
                <a:tc>
                  <a:txBody>
                    <a:bodyPr/>
                    <a:lstStyle/>
                    <a:p>
                      <a:pPr rtl="1"/>
                      <a:r>
                        <a:rPr lang="he-IL" sz="1400" b="1" kern="1200" dirty="0" smtClean="0">
                          <a:solidFill>
                            <a:srgbClr val="FF0000"/>
                          </a:solidFill>
                          <a:effectLst/>
                          <a:latin typeface="+mn-lt"/>
                          <a:ea typeface="+mn-ea"/>
                          <a:cs typeface="+mn-cs"/>
                        </a:rPr>
                        <a:t>כיצד אדע שנפתח הרישום לקורסים </a:t>
                      </a:r>
                      <a:r>
                        <a:rPr lang="he-IL" sz="1400" b="1" kern="1200" dirty="0" err="1" smtClean="0">
                          <a:solidFill>
                            <a:srgbClr val="FF0000"/>
                          </a:solidFill>
                          <a:effectLst/>
                          <a:latin typeface="+mn-lt"/>
                          <a:ea typeface="+mn-ea"/>
                          <a:cs typeface="+mn-cs"/>
                        </a:rPr>
                        <a:t>פרונטלייים</a:t>
                      </a:r>
                      <a:r>
                        <a:rPr lang="he-IL" sz="1400" b="1" kern="1200" dirty="0" smtClean="0">
                          <a:solidFill>
                            <a:srgbClr val="FF0000"/>
                          </a:solidFill>
                          <a:effectLst/>
                          <a:latin typeface="+mn-lt"/>
                          <a:ea typeface="+mn-ea"/>
                          <a:cs typeface="+mn-cs"/>
                        </a:rPr>
                        <a:t>?</a:t>
                      </a:r>
                      <a:endParaRPr lang="he-IL" sz="1400" b="1" dirty="0">
                        <a:solidFill>
                          <a:srgbClr val="FF0000"/>
                        </a:solidFill>
                      </a:endParaRPr>
                    </a:p>
                  </a:txBody>
                  <a:tcPr/>
                </a:tc>
                <a:tc>
                  <a:txBody>
                    <a:bodyPr/>
                    <a:lstStyle/>
                    <a:p>
                      <a:pPr rtl="1"/>
                      <a:r>
                        <a:rPr lang="he-IL" sz="1400" b="0" kern="1200" dirty="0" smtClean="0">
                          <a:solidFill>
                            <a:srgbClr val="FF0000"/>
                          </a:solidFill>
                          <a:effectLst/>
                          <a:latin typeface="+mn-lt"/>
                          <a:ea typeface="+mn-ea"/>
                          <a:cs typeface="+mn-cs"/>
                        </a:rPr>
                        <a:t>הרישום לקורסי אנגלית פרונטליים מתבצע לפני תחילת הסמסטר. הודעה על מועד פתיחה </a:t>
                      </a:r>
                      <a:r>
                        <a:rPr lang="he-IL" sz="1400" b="0" kern="1200" dirty="0" err="1" smtClean="0">
                          <a:solidFill>
                            <a:srgbClr val="FF0000"/>
                          </a:solidFill>
                          <a:effectLst/>
                          <a:latin typeface="+mn-lt"/>
                          <a:ea typeface="+mn-ea"/>
                          <a:cs typeface="+mn-cs"/>
                        </a:rPr>
                        <a:t>מדוייק</a:t>
                      </a:r>
                      <a:r>
                        <a:rPr lang="he-IL" sz="1400" b="0" kern="1200" dirty="0" smtClean="0">
                          <a:solidFill>
                            <a:srgbClr val="FF0000"/>
                          </a:solidFill>
                          <a:effectLst/>
                          <a:latin typeface="+mn-lt"/>
                          <a:ea typeface="+mn-ea"/>
                          <a:cs typeface="+mn-cs"/>
                        </a:rPr>
                        <a:t> תישלח </a:t>
                      </a:r>
                      <a:r>
                        <a:rPr lang="he-IL" sz="1400" b="0" kern="1200" dirty="0" err="1" smtClean="0">
                          <a:solidFill>
                            <a:srgbClr val="FF0000"/>
                          </a:solidFill>
                          <a:effectLst/>
                          <a:latin typeface="+mn-lt"/>
                          <a:ea typeface="+mn-ea"/>
                          <a:cs typeface="+mn-cs"/>
                        </a:rPr>
                        <a:t>במידענט</a:t>
                      </a:r>
                      <a:r>
                        <a:rPr lang="he-IL" sz="1400" b="0" kern="1200" dirty="0" smtClean="0">
                          <a:solidFill>
                            <a:srgbClr val="FF0000"/>
                          </a:solidFill>
                          <a:effectLst/>
                          <a:latin typeface="+mn-lt"/>
                          <a:ea typeface="+mn-ea"/>
                          <a:cs typeface="+mn-cs"/>
                        </a:rPr>
                        <a:t>.</a:t>
                      </a:r>
                      <a:endParaRPr lang="he-IL" sz="1400" b="0" dirty="0">
                        <a:solidFill>
                          <a:srgbClr val="FF0000"/>
                        </a:solidFill>
                      </a:endParaRPr>
                    </a:p>
                  </a:txBody>
                  <a:tcPr/>
                </a:tc>
                <a:extLst>
                  <a:ext uri="{0D108BD9-81ED-4DB2-BD59-A6C34878D82A}">
                    <a16:rowId xmlns:a16="http://schemas.microsoft.com/office/drawing/2014/main" val="502064774"/>
                  </a:ext>
                </a:extLst>
              </a:tr>
              <a:tr h="1100240">
                <a:tc>
                  <a:txBody>
                    <a:bodyPr/>
                    <a:lstStyle/>
                    <a:p>
                      <a:pPr rtl="1"/>
                      <a:r>
                        <a:rPr lang="he-IL" sz="1400" b="1" kern="1200" dirty="0" smtClean="0">
                          <a:solidFill>
                            <a:srgbClr val="FF0000"/>
                          </a:solidFill>
                          <a:effectLst/>
                          <a:latin typeface="+mn-lt"/>
                          <a:ea typeface="+mn-ea"/>
                          <a:cs typeface="+mn-cs"/>
                        </a:rPr>
                        <a:t>כיצד ועל ידי מי מתבצע הרישום לקורסי אנגלית פרונטליים (לא כולל מתקדמים ב')? </a:t>
                      </a:r>
                      <a:endParaRPr lang="he-IL" sz="1400" b="1" dirty="0">
                        <a:solidFill>
                          <a:srgbClr val="FF0000"/>
                        </a:solidFill>
                      </a:endParaRPr>
                    </a:p>
                  </a:txBody>
                  <a:tcPr/>
                </a:tc>
                <a:tc>
                  <a:txBody>
                    <a:bodyPr/>
                    <a:lstStyle/>
                    <a:p>
                      <a:pPr rtl="1"/>
                      <a:r>
                        <a:rPr lang="he-IL" sz="1400" b="0" kern="1200" dirty="0" smtClean="0">
                          <a:solidFill>
                            <a:srgbClr val="FF0000"/>
                          </a:solidFill>
                          <a:effectLst/>
                          <a:latin typeface="+mn-lt"/>
                          <a:ea typeface="+mn-ea"/>
                          <a:cs typeface="+mn-cs"/>
                        </a:rPr>
                        <a:t>הרישום לקורסי אנגלית פרונטליים מתבצע עצמאית על ידי הסטודנטים באמצעות </a:t>
                      </a:r>
                      <a:r>
                        <a:rPr lang="he-IL" sz="1400" b="0" kern="1200" dirty="0" err="1" smtClean="0">
                          <a:solidFill>
                            <a:srgbClr val="FF0000"/>
                          </a:solidFill>
                          <a:effectLst/>
                          <a:latin typeface="+mn-lt"/>
                          <a:ea typeface="+mn-ea"/>
                          <a:cs typeface="+mn-cs"/>
                        </a:rPr>
                        <a:t>המידענט</a:t>
                      </a:r>
                      <a:r>
                        <a:rPr lang="he-IL" sz="1400" b="0" kern="1200" dirty="0" smtClean="0">
                          <a:solidFill>
                            <a:srgbClr val="FF0000"/>
                          </a:solidFill>
                          <a:effectLst/>
                          <a:latin typeface="+mn-lt"/>
                          <a:ea typeface="+mn-ea"/>
                          <a:cs typeface="+mn-cs"/>
                        </a:rPr>
                        <a:t>.</a:t>
                      </a:r>
                    </a:p>
                    <a:p>
                      <a:pPr rtl="1"/>
                      <a:r>
                        <a:rPr lang="he-IL" sz="1400" b="0" kern="1200" dirty="0" smtClean="0">
                          <a:solidFill>
                            <a:srgbClr val="FF0000"/>
                          </a:solidFill>
                          <a:effectLst/>
                          <a:latin typeface="+mn-lt"/>
                          <a:ea typeface="+mn-ea"/>
                          <a:cs typeface="+mn-cs"/>
                        </a:rPr>
                        <a:t>יש להיכנס </a:t>
                      </a:r>
                      <a:r>
                        <a:rPr lang="he-IL" sz="1400" b="0" kern="1200" dirty="0" err="1" smtClean="0">
                          <a:solidFill>
                            <a:srgbClr val="FF0000"/>
                          </a:solidFill>
                          <a:effectLst/>
                          <a:latin typeface="+mn-lt"/>
                          <a:ea typeface="+mn-ea"/>
                          <a:cs typeface="+mn-cs"/>
                        </a:rPr>
                        <a:t>למידענט</a:t>
                      </a:r>
                      <a:r>
                        <a:rPr lang="he-IL" sz="1400" b="0" kern="1200" dirty="0" smtClean="0">
                          <a:solidFill>
                            <a:srgbClr val="FF0000"/>
                          </a:solidFill>
                          <a:effectLst/>
                          <a:latin typeface="+mn-lt"/>
                          <a:ea typeface="+mn-ea"/>
                          <a:cs typeface="+mn-cs"/>
                        </a:rPr>
                        <a:t>------&gt; אנגלית------&gt; רישום לקורסי אנגלית .</a:t>
                      </a:r>
                      <a:endParaRPr lang="he-IL" sz="1400" b="0" dirty="0">
                        <a:solidFill>
                          <a:srgbClr val="FF0000"/>
                        </a:solidFill>
                      </a:endParaRPr>
                    </a:p>
                  </a:txBody>
                  <a:tcPr/>
                </a:tc>
                <a:extLst>
                  <a:ext uri="{0D108BD9-81ED-4DB2-BD59-A6C34878D82A}">
                    <a16:rowId xmlns:a16="http://schemas.microsoft.com/office/drawing/2014/main" val="3777596606"/>
                  </a:ext>
                </a:extLst>
              </a:tr>
              <a:tr h="1505592">
                <a:tc>
                  <a:txBody>
                    <a:bodyPr/>
                    <a:lstStyle/>
                    <a:p>
                      <a:pPr rtl="1"/>
                      <a:r>
                        <a:rPr lang="he-IL" sz="1400" b="1" kern="1200" dirty="0" smtClean="0">
                          <a:solidFill>
                            <a:srgbClr val="FF0000"/>
                          </a:solidFill>
                          <a:effectLst/>
                          <a:latin typeface="+mn-lt"/>
                          <a:ea typeface="+mn-ea"/>
                          <a:cs typeface="+mn-cs"/>
                        </a:rPr>
                        <a:t>במידה ואבטל את רישומי לקורס פרונטלי (לא כולל מתקדמים ב'), האם אצטרך לשלם בגינו?</a:t>
                      </a:r>
                      <a:endParaRPr lang="he-IL" sz="1400" b="1" dirty="0">
                        <a:solidFill>
                          <a:srgbClr val="FF0000"/>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0" kern="1200" dirty="0" smtClean="0">
                          <a:solidFill>
                            <a:srgbClr val="FF0000"/>
                          </a:solidFill>
                          <a:effectLst/>
                          <a:latin typeface="+mn-lt"/>
                          <a:ea typeface="+mn-ea"/>
                          <a:cs typeface="+mn-cs"/>
                        </a:rPr>
                        <a:t>על ביטול קורס פרונטלי מכל סיבה יחול חיוב בהתאם לתקנון שכר לימוד  (ביטול בשבוע הראשון לסמסטר –חיוב של 300 שקלים, חיוב בשבוע השני לסמסטר – חיוב של 800 שקלים, חיוב החל מהשבוע השלישי לסמסטר- חיוב מלא).</a:t>
                      </a:r>
                      <a:endParaRPr lang="en-US" sz="1400" b="0" kern="1200" dirty="0" smtClean="0">
                        <a:solidFill>
                          <a:srgbClr val="FF0000"/>
                        </a:solidFill>
                        <a:effectLst/>
                        <a:latin typeface="+mn-lt"/>
                        <a:ea typeface="+mn-ea"/>
                        <a:cs typeface="+mn-cs"/>
                      </a:endParaRPr>
                    </a:p>
                    <a:p>
                      <a:pPr rtl="1"/>
                      <a:endParaRPr lang="he-IL" sz="1400" b="0" dirty="0">
                        <a:solidFill>
                          <a:srgbClr val="FF0000"/>
                        </a:solidFill>
                      </a:endParaRPr>
                    </a:p>
                  </a:txBody>
                  <a:tcPr/>
                </a:tc>
                <a:extLst>
                  <a:ext uri="{0D108BD9-81ED-4DB2-BD59-A6C34878D82A}">
                    <a16:rowId xmlns:a16="http://schemas.microsoft.com/office/drawing/2014/main" val="1022918788"/>
                  </a:ext>
                </a:extLst>
              </a:tr>
              <a:tr h="1490056">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FF0000"/>
                          </a:solidFill>
                          <a:effectLst/>
                          <a:latin typeface="+mn-lt"/>
                          <a:ea typeface="+mn-ea"/>
                          <a:cs typeface="+mn-cs"/>
                        </a:rPr>
                        <a:t>מה קורה אם נכשלתי בקורס (לא כולל מתקדמים ב')? </a:t>
                      </a:r>
                      <a:endParaRPr lang="en-US" sz="1400" kern="1200" dirty="0" smtClean="0">
                        <a:solidFill>
                          <a:srgbClr val="FF0000"/>
                        </a:solidFill>
                        <a:effectLst/>
                        <a:latin typeface="+mn-lt"/>
                        <a:ea typeface="+mn-ea"/>
                        <a:cs typeface="+mn-cs"/>
                      </a:endParaRPr>
                    </a:p>
                    <a:p>
                      <a:pPr rtl="1"/>
                      <a:endParaRPr lang="he-IL" sz="1400" dirty="0">
                        <a:solidFill>
                          <a:srgbClr val="FF0000"/>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kern="1200" dirty="0" smtClean="0">
                          <a:solidFill>
                            <a:srgbClr val="FF0000"/>
                          </a:solidFill>
                          <a:effectLst/>
                          <a:latin typeface="+mn-lt"/>
                          <a:ea typeface="+mn-ea"/>
                          <a:cs typeface="+mn-cs"/>
                        </a:rPr>
                        <a:t>סטודנט שנכשל (כולל לא ניגש) בקורס מקוון/פרונטלי חובה עליו ללמוד קורס חוזר פרונטלי בסמסטר העוקב! חובת לימוד בקורסים פרונטליים תחול על כל הקורסים עד לרמת פטור.</a:t>
                      </a:r>
                      <a:endParaRPr lang="en-US" sz="1400" kern="1200" dirty="0" smtClean="0">
                        <a:solidFill>
                          <a:srgbClr val="FF0000"/>
                        </a:solidFill>
                        <a:effectLst/>
                        <a:latin typeface="+mn-lt"/>
                        <a:ea typeface="+mn-ea"/>
                        <a:cs typeface="+mn-cs"/>
                      </a:endParaRPr>
                    </a:p>
                    <a:p>
                      <a:pPr rtl="1"/>
                      <a:endParaRPr lang="he-IL" sz="1400" dirty="0">
                        <a:solidFill>
                          <a:srgbClr val="FF0000"/>
                        </a:solidFill>
                      </a:endParaRPr>
                    </a:p>
                  </a:txBody>
                  <a:tcPr/>
                </a:tc>
                <a:extLst>
                  <a:ext uri="{0D108BD9-81ED-4DB2-BD59-A6C34878D82A}">
                    <a16:rowId xmlns:a16="http://schemas.microsoft.com/office/drawing/2014/main" val="913582718"/>
                  </a:ext>
                </a:extLst>
              </a:tr>
            </a:tbl>
          </a:graphicData>
        </a:graphic>
      </p:graphicFrame>
    </p:spTree>
    <p:extLst>
      <p:ext uri="{BB962C8B-B14F-4D97-AF65-F5344CB8AC3E}">
        <p14:creationId xmlns:p14="http://schemas.microsoft.com/office/powerpoint/2010/main" val="150537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FF0000"/>
                </a:solidFill>
              </a:rPr>
              <a:t>קורסים</a:t>
            </a:r>
            <a:endParaRPr lang="he-IL" dirty="0">
              <a:solidFill>
                <a:srgbClr val="FF000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161195323"/>
              </p:ext>
            </p:extLst>
          </p:nvPr>
        </p:nvGraphicFramePr>
        <p:xfrm>
          <a:off x="1009650" y="1806575"/>
          <a:ext cx="7124700" cy="3779520"/>
        </p:xfrm>
        <a:graphic>
          <a:graphicData uri="http://schemas.openxmlformats.org/drawingml/2006/table">
            <a:tbl>
              <a:tblPr rtl="1" firstRow="1" bandRow="1">
                <a:tableStyleId>{5C22544A-7EE6-4342-B048-85BDC9FD1C3A}</a:tableStyleId>
              </a:tblPr>
              <a:tblGrid>
                <a:gridCol w="3562350">
                  <a:extLst>
                    <a:ext uri="{9D8B030D-6E8A-4147-A177-3AD203B41FA5}">
                      <a16:colId xmlns:a16="http://schemas.microsoft.com/office/drawing/2014/main" val="1501139475"/>
                    </a:ext>
                  </a:extLst>
                </a:gridCol>
                <a:gridCol w="3562350">
                  <a:extLst>
                    <a:ext uri="{9D8B030D-6E8A-4147-A177-3AD203B41FA5}">
                      <a16:colId xmlns:a16="http://schemas.microsoft.com/office/drawing/2014/main" val="1167913191"/>
                    </a:ext>
                  </a:extLst>
                </a:gridCol>
              </a:tblGrid>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1" kern="1200" dirty="0" smtClean="0">
                          <a:solidFill>
                            <a:srgbClr val="FF0000"/>
                          </a:solidFill>
                          <a:effectLst/>
                          <a:latin typeface="+mn-lt"/>
                          <a:ea typeface="+mn-ea"/>
                          <a:cs typeface="+mn-cs"/>
                        </a:rPr>
                        <a:t>נרשמתי לקורס פרונטלי וברצוני לעבור לקורס פרונטלי אחר -מה עליי לעשות?</a:t>
                      </a:r>
                      <a:endParaRPr lang="en-US" sz="1400" b="1" kern="1200" dirty="0" smtClean="0">
                        <a:solidFill>
                          <a:srgbClr val="FF0000"/>
                        </a:solidFill>
                        <a:effectLst/>
                        <a:latin typeface="+mn-lt"/>
                        <a:ea typeface="+mn-ea"/>
                        <a:cs typeface="+mn-cs"/>
                      </a:endParaRPr>
                    </a:p>
                    <a:p>
                      <a:pPr rtl="1"/>
                      <a:endParaRPr lang="he-IL" sz="1400" b="1" dirty="0">
                        <a:solidFill>
                          <a:srgbClr val="FF0000"/>
                        </a:solidFill>
                      </a:endParaRPr>
                    </a:p>
                  </a:txBody>
                  <a:tcPr/>
                </a:tc>
                <a:tc>
                  <a:txBody>
                    <a:bodyPr/>
                    <a:lstStyle/>
                    <a:p>
                      <a:pPr rtl="1"/>
                      <a:r>
                        <a:rPr lang="he-IL" sz="1400" b="0" kern="1200" dirty="0" smtClean="0">
                          <a:solidFill>
                            <a:srgbClr val="FF0000"/>
                          </a:solidFill>
                          <a:effectLst/>
                          <a:latin typeface="+mn-lt"/>
                          <a:ea typeface="+mn-ea"/>
                          <a:cs typeface="+mn-cs"/>
                        </a:rPr>
                        <a:t>עליך לפנות ליחידה להוראת אנגלית . הבקשה תטופל על בסיס מקום פנוי.</a:t>
                      </a:r>
                      <a:endParaRPr lang="he-IL" sz="1400" b="0" dirty="0">
                        <a:solidFill>
                          <a:srgbClr val="FF0000"/>
                        </a:solidFill>
                      </a:endParaRPr>
                    </a:p>
                  </a:txBody>
                  <a:tcPr/>
                </a:tc>
                <a:extLst>
                  <a:ext uri="{0D108BD9-81ED-4DB2-BD59-A6C34878D82A}">
                    <a16:rowId xmlns:a16="http://schemas.microsoft.com/office/drawing/2014/main" val="23906012"/>
                  </a:ext>
                </a:extLst>
              </a:tr>
              <a:tr h="370840">
                <a:tc>
                  <a:txBody>
                    <a:bodyPr/>
                    <a:lstStyle/>
                    <a:p>
                      <a:pPr rtl="1"/>
                      <a:r>
                        <a:rPr lang="he-IL" sz="1400" b="1" kern="1200" dirty="0" smtClean="0">
                          <a:solidFill>
                            <a:srgbClr val="FF0000"/>
                          </a:solidFill>
                          <a:effectLst/>
                          <a:latin typeface="+mn-lt"/>
                          <a:ea typeface="+mn-ea"/>
                          <a:cs typeface="+mn-cs"/>
                        </a:rPr>
                        <a:t>האם נוהל "מועד נוסף" חל גם בקורסי אנגלית (לא כולל מתקדמים ב')?</a:t>
                      </a:r>
                      <a:endParaRPr lang="he-IL" sz="1400" b="1" dirty="0">
                        <a:solidFill>
                          <a:srgbClr val="FF0000"/>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b="0" kern="1200" dirty="0" smtClean="0">
                          <a:solidFill>
                            <a:srgbClr val="FF0000"/>
                          </a:solidFill>
                          <a:effectLst/>
                          <a:latin typeface="+mn-lt"/>
                          <a:ea typeface="+mn-ea"/>
                          <a:cs typeface="+mn-cs"/>
                        </a:rPr>
                        <a:t>נוהל מועד נוסף </a:t>
                      </a:r>
                      <a:r>
                        <a:rPr lang="he-IL" sz="1400" b="1" u="sng" kern="1200" dirty="0" smtClean="0">
                          <a:solidFill>
                            <a:srgbClr val="FF0000"/>
                          </a:solidFill>
                          <a:effectLst/>
                          <a:latin typeface="+mn-lt"/>
                          <a:ea typeface="+mn-ea"/>
                          <a:cs typeface="+mn-cs"/>
                        </a:rPr>
                        <a:t>אינו</a:t>
                      </a:r>
                      <a:r>
                        <a:rPr lang="he-IL" sz="1400" b="0" kern="1200" dirty="0" smtClean="0">
                          <a:solidFill>
                            <a:srgbClr val="FF0000"/>
                          </a:solidFill>
                          <a:effectLst/>
                          <a:latin typeface="+mn-lt"/>
                          <a:ea typeface="+mn-ea"/>
                          <a:cs typeface="+mn-cs"/>
                        </a:rPr>
                        <a:t> חל בקורסי אנגלית  לפיכך, יש לגשת לבחינות במועדי א' ו/או ב' בסמסטר הנוכחי .</a:t>
                      </a:r>
                      <a:endParaRPr lang="en-US" sz="1400" b="0" kern="1200" dirty="0" smtClean="0">
                        <a:solidFill>
                          <a:srgbClr val="FF0000"/>
                        </a:solidFill>
                        <a:effectLst/>
                        <a:latin typeface="+mn-lt"/>
                        <a:ea typeface="+mn-ea"/>
                        <a:cs typeface="+mn-cs"/>
                      </a:endParaRPr>
                    </a:p>
                    <a:p>
                      <a:pPr rtl="1"/>
                      <a:endParaRPr lang="he-IL" sz="1400" b="0" dirty="0">
                        <a:solidFill>
                          <a:srgbClr val="FF0000"/>
                        </a:solidFill>
                      </a:endParaRPr>
                    </a:p>
                  </a:txBody>
                  <a:tcPr/>
                </a:tc>
                <a:extLst>
                  <a:ext uri="{0D108BD9-81ED-4DB2-BD59-A6C34878D82A}">
                    <a16:rowId xmlns:a16="http://schemas.microsoft.com/office/drawing/2014/main" val="2674682843"/>
                  </a:ext>
                </a:extLst>
              </a:tr>
              <a:tr h="370840">
                <a:tc>
                  <a:txBody>
                    <a:bodyPr/>
                    <a:lstStyle/>
                    <a:p>
                      <a:pPr rtl="1"/>
                      <a:r>
                        <a:rPr lang="he-IL" sz="1400" b="1" kern="1200" dirty="0" smtClean="0">
                          <a:solidFill>
                            <a:srgbClr val="FF0000"/>
                          </a:solidFill>
                          <a:effectLst/>
                          <a:latin typeface="+mn-lt"/>
                          <a:ea typeface="+mn-ea"/>
                          <a:cs typeface="+mn-cs"/>
                        </a:rPr>
                        <a:t>אני משובץ לרמת מתקדמים ב'- מי מטפל ברישום לקורס זה?</a:t>
                      </a:r>
                      <a:endParaRPr lang="he-IL" sz="1400" b="1" dirty="0">
                        <a:solidFill>
                          <a:srgbClr val="FF0000"/>
                        </a:solidFill>
                      </a:endParaRPr>
                    </a:p>
                  </a:txBody>
                  <a:tcPr/>
                </a:tc>
                <a:tc>
                  <a:txBody>
                    <a:bodyPr/>
                    <a:lstStyle/>
                    <a:p>
                      <a:pPr rtl="1"/>
                      <a:r>
                        <a:rPr lang="he-IL" sz="1400" kern="1200" dirty="0" smtClean="0">
                          <a:solidFill>
                            <a:srgbClr val="FF0000"/>
                          </a:solidFill>
                          <a:effectLst/>
                          <a:latin typeface="+mn-lt"/>
                          <a:ea typeface="+mn-ea"/>
                          <a:cs typeface="+mn-cs"/>
                        </a:rPr>
                        <a:t>קורס מתקדמים ב' נמצא תחת אחריות בית הספר בו אתה לומד. ניתן לפנות למנהל הסטודנטים.</a:t>
                      </a:r>
                      <a:endParaRPr lang="he-IL" sz="1400" dirty="0">
                        <a:solidFill>
                          <a:srgbClr val="FF0000"/>
                        </a:solidFill>
                      </a:endParaRPr>
                    </a:p>
                  </a:txBody>
                  <a:tcPr/>
                </a:tc>
                <a:extLst>
                  <a:ext uri="{0D108BD9-81ED-4DB2-BD59-A6C34878D82A}">
                    <a16:rowId xmlns:a16="http://schemas.microsoft.com/office/drawing/2014/main" val="3128550563"/>
                  </a:ext>
                </a:extLst>
              </a:tr>
              <a:tr h="370840">
                <a:tc>
                  <a:txBody>
                    <a:bodyPr/>
                    <a:lstStyle/>
                    <a:p>
                      <a:pPr rtl="1"/>
                      <a:r>
                        <a:rPr lang="he-IL" sz="1400" b="1" kern="1200" dirty="0" smtClean="0">
                          <a:solidFill>
                            <a:srgbClr val="FF0000"/>
                          </a:solidFill>
                          <a:effectLst/>
                          <a:latin typeface="+mn-lt"/>
                          <a:ea typeface="+mn-ea"/>
                          <a:cs typeface="+mn-cs"/>
                        </a:rPr>
                        <a:t>לא נרשמתי עצמאית לקורס חוזר,</a:t>
                      </a:r>
                      <a:r>
                        <a:rPr lang="he-IL" sz="1400" b="1" kern="1200" baseline="0" dirty="0" smtClean="0">
                          <a:solidFill>
                            <a:srgbClr val="FF0000"/>
                          </a:solidFill>
                          <a:effectLst/>
                          <a:latin typeface="+mn-lt"/>
                          <a:ea typeface="+mn-ea"/>
                          <a:cs typeface="+mn-cs"/>
                        </a:rPr>
                        <a:t> </a:t>
                      </a:r>
                      <a:r>
                        <a:rPr lang="he-IL" sz="1400" b="1" kern="1200" dirty="0" smtClean="0">
                          <a:solidFill>
                            <a:srgbClr val="FF0000"/>
                          </a:solidFill>
                          <a:effectLst/>
                          <a:latin typeface="+mn-lt"/>
                          <a:ea typeface="+mn-ea"/>
                          <a:cs typeface="+mn-cs"/>
                        </a:rPr>
                        <a:t>האם ניתן לחייב אותי ברישום ?</a:t>
                      </a:r>
                      <a:endParaRPr lang="he-IL" sz="1400" b="1" dirty="0">
                        <a:solidFill>
                          <a:srgbClr val="FF0000"/>
                        </a:solidFill>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400" kern="1200" dirty="0" smtClean="0">
                          <a:solidFill>
                            <a:srgbClr val="FF0000"/>
                          </a:solidFill>
                          <a:effectLst/>
                          <a:latin typeface="+mn-lt"/>
                          <a:ea typeface="+mn-ea"/>
                          <a:cs typeface="+mn-cs"/>
                        </a:rPr>
                        <a:t>סטודנט שלא יבצע רישום עצמאי לקורס חוזר, יבוצע עבורו רישום על ידי מנהל הסטודנטים ותחול עליו חובת הגעה לשיעורים כולל עמידה בכל המטלות וכן חובת תשלום בגין קורס זה.</a:t>
                      </a:r>
                      <a:endParaRPr lang="en-US" sz="1400" kern="1200" dirty="0" smtClean="0">
                        <a:solidFill>
                          <a:srgbClr val="FF0000"/>
                        </a:solidFill>
                        <a:effectLst/>
                        <a:latin typeface="+mn-lt"/>
                        <a:ea typeface="+mn-ea"/>
                        <a:cs typeface="+mn-cs"/>
                      </a:endParaRPr>
                    </a:p>
                    <a:p>
                      <a:pPr rtl="1"/>
                      <a:endParaRPr lang="he-IL" sz="1400" dirty="0">
                        <a:solidFill>
                          <a:srgbClr val="FF0000"/>
                        </a:solidFill>
                      </a:endParaRPr>
                    </a:p>
                  </a:txBody>
                  <a:tcPr/>
                </a:tc>
                <a:extLst>
                  <a:ext uri="{0D108BD9-81ED-4DB2-BD59-A6C34878D82A}">
                    <a16:rowId xmlns:a16="http://schemas.microsoft.com/office/drawing/2014/main" val="1181139074"/>
                  </a:ext>
                </a:extLst>
              </a:tr>
            </a:tbl>
          </a:graphicData>
        </a:graphic>
      </p:graphicFrame>
    </p:spTree>
    <p:extLst>
      <p:ext uri="{BB962C8B-B14F-4D97-AF65-F5344CB8AC3E}">
        <p14:creationId xmlns:p14="http://schemas.microsoft.com/office/powerpoint/2010/main" val="191284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solidFill>
                  <a:srgbClr val="FF0000"/>
                </a:solidFill>
              </a:rPr>
              <a:t>מחירי קורסים</a:t>
            </a:r>
            <a:endParaRPr lang="he-IL" dirty="0">
              <a:solidFill>
                <a:srgbClr val="FF0000"/>
              </a:solidFill>
            </a:endParaRPr>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498361694"/>
              </p:ext>
            </p:extLst>
          </p:nvPr>
        </p:nvGraphicFramePr>
        <p:xfrm>
          <a:off x="1009650" y="1844823"/>
          <a:ext cx="7124700" cy="2529840"/>
        </p:xfrm>
        <a:graphic>
          <a:graphicData uri="http://schemas.openxmlformats.org/drawingml/2006/table">
            <a:tbl>
              <a:tblPr rtl="1" firstRow="1" bandRow="1">
                <a:tableStyleId>{5C22544A-7EE6-4342-B048-85BDC9FD1C3A}</a:tableStyleId>
              </a:tblPr>
              <a:tblGrid>
                <a:gridCol w="2577070">
                  <a:extLst>
                    <a:ext uri="{9D8B030D-6E8A-4147-A177-3AD203B41FA5}">
                      <a16:colId xmlns:a16="http://schemas.microsoft.com/office/drawing/2014/main" val="3773362240"/>
                    </a:ext>
                  </a:extLst>
                </a:gridCol>
                <a:gridCol w="4547630">
                  <a:extLst>
                    <a:ext uri="{9D8B030D-6E8A-4147-A177-3AD203B41FA5}">
                      <a16:colId xmlns:a16="http://schemas.microsoft.com/office/drawing/2014/main" val="1242839483"/>
                    </a:ext>
                  </a:extLst>
                </a:gridCol>
              </a:tblGrid>
              <a:tr h="1512169">
                <a:tc>
                  <a:txBody>
                    <a:bodyPr/>
                    <a:lstStyle/>
                    <a:p>
                      <a:pPr rtl="1"/>
                      <a:r>
                        <a:rPr lang="he-IL" sz="1400" dirty="0" smtClean="0">
                          <a:solidFill>
                            <a:srgbClr val="FF0000"/>
                          </a:solidFill>
                        </a:rPr>
                        <a:t>מה עלותם של  קורסים </a:t>
                      </a:r>
                    </a:p>
                    <a:p>
                      <a:pPr rtl="1"/>
                      <a:r>
                        <a:rPr lang="he-IL" sz="1400" dirty="0" smtClean="0">
                          <a:solidFill>
                            <a:srgbClr val="FF0000"/>
                          </a:solidFill>
                        </a:rPr>
                        <a:t>פרונטליים?</a:t>
                      </a:r>
                      <a:endParaRPr lang="he-IL" sz="1400" dirty="0">
                        <a:solidFill>
                          <a:srgbClr val="FF0000"/>
                        </a:solidFill>
                      </a:endParaRPr>
                    </a:p>
                  </a:txBody>
                  <a:tcPr/>
                </a:tc>
                <a:tc>
                  <a:txBody>
                    <a:bodyPr/>
                    <a:lstStyle/>
                    <a:p>
                      <a:r>
                        <a:rPr lang="he-IL" sz="1400" b="0" dirty="0" smtClean="0">
                          <a:solidFill>
                            <a:srgbClr val="FF0000"/>
                          </a:solidFill>
                        </a:rPr>
                        <a:t>אנגלית טרום בסיסי א' 8 ש"ס-2050 ₪.</a:t>
                      </a:r>
                      <a:endParaRPr lang="en-US" sz="1400" b="0" dirty="0" smtClean="0">
                        <a:solidFill>
                          <a:srgbClr val="FF0000"/>
                        </a:solidFill>
                      </a:endParaRPr>
                    </a:p>
                    <a:p>
                      <a:r>
                        <a:rPr lang="he-IL" sz="1400" b="0" dirty="0" smtClean="0">
                          <a:solidFill>
                            <a:srgbClr val="FF0000"/>
                          </a:solidFill>
                        </a:rPr>
                        <a:t>אנגלית טרום בסיסי ב' 6 ש"ס- 2050 ₪</a:t>
                      </a:r>
                      <a:endParaRPr lang="en-US" sz="1400" b="0" dirty="0" smtClean="0">
                        <a:solidFill>
                          <a:srgbClr val="FF0000"/>
                        </a:solidFill>
                      </a:endParaRPr>
                    </a:p>
                    <a:p>
                      <a:r>
                        <a:rPr lang="he-IL" sz="1400" b="0" dirty="0" smtClean="0">
                          <a:solidFill>
                            <a:srgbClr val="FF0000"/>
                          </a:solidFill>
                        </a:rPr>
                        <a:t>אנגלית בסיסי 6 ש"ס -2000 ₪</a:t>
                      </a:r>
                      <a:endParaRPr lang="en-US" sz="1400" b="0" dirty="0" smtClean="0">
                        <a:solidFill>
                          <a:srgbClr val="FF0000"/>
                        </a:solidFill>
                      </a:endParaRPr>
                    </a:p>
                    <a:p>
                      <a:r>
                        <a:rPr lang="he-IL" sz="1400" b="0" dirty="0" smtClean="0">
                          <a:solidFill>
                            <a:srgbClr val="FF0000"/>
                          </a:solidFill>
                        </a:rPr>
                        <a:t>אנגלית מתקדמים א' 4 ש"ס-1400 ₪</a:t>
                      </a:r>
                      <a:endParaRPr lang="en-US" sz="1400" b="0" dirty="0" smtClean="0">
                        <a:solidFill>
                          <a:srgbClr val="FF0000"/>
                        </a:solidFill>
                      </a:endParaRPr>
                    </a:p>
                    <a:p>
                      <a:endParaRPr lang="he-IL" sz="1400" b="0" dirty="0" smtClean="0">
                        <a:solidFill>
                          <a:srgbClr val="FF0000"/>
                        </a:solidFill>
                      </a:endParaRPr>
                    </a:p>
                    <a:p>
                      <a:r>
                        <a:rPr lang="he-IL" sz="1400" b="0" dirty="0" smtClean="0">
                          <a:solidFill>
                            <a:srgbClr val="FF0000"/>
                          </a:solidFill>
                        </a:rPr>
                        <a:t>העלות כוללת שני מועדי</a:t>
                      </a:r>
                      <a:r>
                        <a:rPr lang="he-IL" sz="1400" b="0" baseline="0" dirty="0" smtClean="0">
                          <a:solidFill>
                            <a:srgbClr val="FF0000"/>
                          </a:solidFill>
                        </a:rPr>
                        <a:t> בחינה.</a:t>
                      </a:r>
                      <a:endParaRPr lang="he-IL" sz="1400" b="0" dirty="0" smtClean="0">
                        <a:solidFill>
                          <a:srgbClr val="FF0000"/>
                        </a:solidFill>
                      </a:endParaRPr>
                    </a:p>
                    <a:p>
                      <a:pPr rtl="1"/>
                      <a:endParaRPr lang="he-IL" sz="1400" b="0" dirty="0">
                        <a:solidFill>
                          <a:srgbClr val="FF0000"/>
                        </a:solidFill>
                      </a:endParaRPr>
                    </a:p>
                  </a:txBody>
                  <a:tcPr/>
                </a:tc>
                <a:extLst>
                  <a:ext uri="{0D108BD9-81ED-4DB2-BD59-A6C34878D82A}">
                    <a16:rowId xmlns:a16="http://schemas.microsoft.com/office/drawing/2014/main" val="962487942"/>
                  </a:ext>
                </a:extLst>
              </a:tr>
              <a:tr h="366415">
                <a:tc>
                  <a:txBody>
                    <a:bodyPr/>
                    <a:lstStyle/>
                    <a:p>
                      <a:pPr rtl="1"/>
                      <a:r>
                        <a:rPr lang="he-IL" sz="1400" b="1" dirty="0" smtClean="0">
                          <a:solidFill>
                            <a:srgbClr val="FF0000"/>
                          </a:solidFill>
                        </a:rPr>
                        <a:t>מה עלותם</a:t>
                      </a:r>
                      <a:r>
                        <a:rPr lang="he-IL" sz="1400" b="1" baseline="0" dirty="0" smtClean="0">
                          <a:solidFill>
                            <a:srgbClr val="FF0000"/>
                          </a:solidFill>
                        </a:rPr>
                        <a:t> של קורסים מקוונים?</a:t>
                      </a:r>
                      <a:endParaRPr lang="he-IL" sz="1400" b="1" dirty="0">
                        <a:solidFill>
                          <a:srgbClr val="FF0000"/>
                        </a:solidFill>
                      </a:endParaRPr>
                    </a:p>
                  </a:txBody>
                  <a:tcPr/>
                </a:tc>
                <a:tc>
                  <a:txBody>
                    <a:bodyPr/>
                    <a:lstStyle/>
                    <a:p>
                      <a:pPr rtl="1"/>
                      <a:r>
                        <a:rPr lang="he-IL" sz="1400" dirty="0" smtClean="0">
                          <a:solidFill>
                            <a:srgbClr val="FF0000"/>
                          </a:solidFill>
                        </a:rPr>
                        <a:t>קורס מקוון הינו ללא עלות.</a:t>
                      </a:r>
                    </a:p>
                    <a:p>
                      <a:pPr rtl="1"/>
                      <a:r>
                        <a:rPr lang="he-IL" sz="1400" dirty="0" smtClean="0">
                          <a:solidFill>
                            <a:srgbClr val="FF0000"/>
                          </a:solidFill>
                        </a:rPr>
                        <a:t>עלות בחינה בקורס מקוון הינה 300 שקלים ( בגין כל מועד שנוצל). </a:t>
                      </a:r>
                    </a:p>
                    <a:p>
                      <a:pPr rtl="1"/>
                      <a:endParaRPr lang="he-IL" sz="1400" dirty="0">
                        <a:solidFill>
                          <a:srgbClr val="FF0000"/>
                        </a:solidFill>
                      </a:endParaRPr>
                    </a:p>
                  </a:txBody>
                  <a:tcPr/>
                </a:tc>
                <a:extLst>
                  <a:ext uri="{0D108BD9-81ED-4DB2-BD59-A6C34878D82A}">
                    <a16:rowId xmlns:a16="http://schemas.microsoft.com/office/drawing/2014/main" val="1748044256"/>
                  </a:ext>
                </a:extLst>
              </a:tr>
            </a:tbl>
          </a:graphicData>
        </a:graphic>
      </p:graphicFrame>
    </p:spTree>
    <p:extLst>
      <p:ext uri="{BB962C8B-B14F-4D97-AF65-F5344CB8AC3E}">
        <p14:creationId xmlns:p14="http://schemas.microsoft.com/office/powerpoint/2010/main" val="173216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אתר </a:t>
            </a:r>
            <a:r>
              <a:rPr lang="he-IL" dirty="0" err="1" smtClean="0"/>
              <a:t>האינטרט</a:t>
            </a:r>
            <a:endParaRPr lang="he-IL" dirty="0"/>
          </a:p>
        </p:txBody>
      </p:sp>
      <p:pic>
        <p:nvPicPr>
          <p:cNvPr id="3" name="תמונה 2"/>
          <p:cNvPicPr>
            <a:picLocks noChangeAspect="1"/>
          </p:cNvPicPr>
          <p:nvPr/>
        </p:nvPicPr>
        <p:blipFill rotWithShape="1">
          <a:blip r:embed="rId2"/>
          <a:srcRect t="2754" r="96" b="3636"/>
          <a:stretch/>
        </p:blipFill>
        <p:spPr>
          <a:xfrm>
            <a:off x="391477" y="1700808"/>
            <a:ext cx="8361042" cy="4896544"/>
          </a:xfrm>
          <a:prstGeom prst="rect">
            <a:avLst/>
          </a:prstGeom>
        </p:spPr>
      </p:pic>
    </p:spTree>
    <p:extLst>
      <p:ext uri="{BB962C8B-B14F-4D97-AF65-F5344CB8AC3E}">
        <p14:creationId xmlns:p14="http://schemas.microsoft.com/office/powerpoint/2010/main" val="2617245760"/>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חורף</Template>
  <TotalTime>484</TotalTime>
  <Words>1468</Words>
  <Application>Microsoft Office PowerPoint</Application>
  <PresentationFormat>‫הצגה על המסך (4:3)</PresentationFormat>
  <Paragraphs>145</Paragraphs>
  <Slides>18</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18</vt:i4>
      </vt:variant>
    </vt:vector>
  </HeadingPairs>
  <TitlesOfParts>
    <vt:vector size="27" baseType="lpstr">
      <vt:lpstr>Arial</vt:lpstr>
      <vt:lpstr>Calibri</vt:lpstr>
      <vt:lpstr>Courier New</vt:lpstr>
      <vt:lpstr>Tahoma</vt:lpstr>
      <vt:lpstr>Times New Roman</vt:lpstr>
      <vt:lpstr>Trebuchet MS</vt:lpstr>
      <vt:lpstr>Verdana</vt:lpstr>
      <vt:lpstr>Wingdings 2</vt:lpstr>
      <vt:lpstr>Winter</vt:lpstr>
      <vt:lpstr>היחידה להוראת אנגלית</vt:lpstr>
      <vt:lpstr>כללי </vt:lpstr>
      <vt:lpstr>רמות אנגלית סיווג מחדש </vt:lpstr>
      <vt:lpstr>שאלות ותשובות- כללי</vt:lpstr>
      <vt:lpstr>שאלות ותשובות - קורסים</vt:lpstr>
      <vt:lpstr>קורסים</vt:lpstr>
      <vt:lpstr>קורסים</vt:lpstr>
      <vt:lpstr>מחירי קורסים</vt:lpstr>
      <vt:lpstr>אתר האינטרט</vt:lpstr>
      <vt:lpstr>המשך</vt:lpstr>
      <vt:lpstr>מצגת של PowerPoint‏</vt:lpstr>
      <vt:lpstr>שאלות ותשובות –בחינות</vt:lpstr>
      <vt:lpstr>שאלות ותשובות-אמירם</vt:lpstr>
      <vt:lpstr>אמירם</vt:lpstr>
      <vt:lpstr>אמירם</vt:lpstr>
      <vt:lpstr>המשך</vt:lpstr>
      <vt:lpstr>מצגת של PowerPoint‏</vt:lpstr>
      <vt:lpstr>מצגת של PowerPoint‏</vt:lpstr>
    </vt:vector>
  </TitlesOfParts>
  <Company>College Of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היחידה להוראת אנגלית</dc:title>
  <dc:creator>Leon Aharonson Orit</dc:creator>
  <cp:lastModifiedBy>Leon Aharonson Orit</cp:lastModifiedBy>
  <cp:revision>29</cp:revision>
  <cp:lastPrinted>2018-06-06T06:03:34Z</cp:lastPrinted>
  <dcterms:created xsi:type="dcterms:W3CDTF">2016-05-15T07:26:34Z</dcterms:created>
  <dcterms:modified xsi:type="dcterms:W3CDTF">2018-06-06T06:23:00Z</dcterms:modified>
</cp:coreProperties>
</file>